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4"/>
  </p:sldMasterIdLst>
  <p:handoutMasterIdLst>
    <p:handoutMasterId r:id="rId32"/>
  </p:handoutMasterIdLst>
  <p:sldIdLst>
    <p:sldId id="260" r:id="rId5"/>
    <p:sldId id="261" r:id="rId6"/>
    <p:sldId id="295" r:id="rId7"/>
    <p:sldId id="262" r:id="rId8"/>
    <p:sldId id="263" r:id="rId9"/>
    <p:sldId id="264" r:id="rId10"/>
    <p:sldId id="265" r:id="rId11"/>
    <p:sldId id="266" r:id="rId12"/>
    <p:sldId id="274" r:id="rId13"/>
    <p:sldId id="268" r:id="rId14"/>
    <p:sldId id="270" r:id="rId15"/>
    <p:sldId id="277" r:id="rId16"/>
    <p:sldId id="275" r:id="rId17"/>
    <p:sldId id="276" r:id="rId18"/>
    <p:sldId id="278" r:id="rId19"/>
    <p:sldId id="279" r:id="rId20"/>
    <p:sldId id="280" r:id="rId21"/>
    <p:sldId id="288" r:id="rId22"/>
    <p:sldId id="289" r:id="rId23"/>
    <p:sldId id="286" r:id="rId24"/>
    <p:sldId id="287" r:id="rId25"/>
    <p:sldId id="290" r:id="rId26"/>
    <p:sldId id="291" r:id="rId27"/>
    <p:sldId id="292" r:id="rId28"/>
    <p:sldId id="293" r:id="rId29"/>
    <p:sldId id="294" r:id="rId30"/>
    <p:sldId id="29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8E1E8E-22B4-4B04-9491-4189673C51D6}">
          <p14:sldIdLst>
            <p14:sldId id="260"/>
            <p14:sldId id="261"/>
            <p14:sldId id="295"/>
            <p14:sldId id="262"/>
            <p14:sldId id="263"/>
            <p14:sldId id="264"/>
            <p14:sldId id="265"/>
            <p14:sldId id="266"/>
            <p14:sldId id="274"/>
            <p14:sldId id="268"/>
            <p14:sldId id="270"/>
            <p14:sldId id="277"/>
            <p14:sldId id="275"/>
            <p14:sldId id="276"/>
            <p14:sldId id="278"/>
            <p14:sldId id="279"/>
          </p14:sldIdLst>
        </p14:section>
        <p14:section name="Untitled Section" id="{3DF17E83-D596-440C-8949-C617BAB2806F}">
          <p14:sldIdLst>
            <p14:sldId id="280"/>
            <p14:sldId id="288"/>
            <p14:sldId id="289"/>
            <p14:sldId id="286"/>
            <p14:sldId id="287"/>
            <p14:sldId id="290"/>
            <p14:sldId id="291"/>
            <p14:sldId id="292"/>
            <p14:sldId id="293"/>
            <p14:sldId id="294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452" autoAdjust="0"/>
  </p:normalViewPr>
  <p:slideViewPr>
    <p:cSldViewPr snapToGrid="0">
      <p:cViewPr varScale="1">
        <p:scale>
          <a:sx n="73" d="100"/>
          <a:sy n="73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098"/>
    </p:cViewPr>
  </p:sorterViewPr>
  <p:notesViewPr>
    <p:cSldViewPr snapToGrid="0">
      <p:cViewPr varScale="1">
        <p:scale>
          <a:sx n="63" d="100"/>
          <a:sy n="63" d="100"/>
        </p:scale>
        <p:origin x="32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171515-C49E-4B50-942E-C0467D265D8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4461015-D049-44C4-8ADD-87560AA98343}">
      <dgm:prSet/>
      <dgm:spPr/>
      <dgm:t>
        <a:bodyPr/>
        <a:lstStyle/>
        <a:p>
          <a:r>
            <a:rPr lang="en-IN" b="1"/>
            <a:t>Accuracy </a:t>
          </a:r>
          <a:endParaRPr lang="en-US"/>
        </a:p>
      </dgm:t>
    </dgm:pt>
    <dgm:pt modelId="{4CB9E5AA-1ACE-4024-85F6-6659ECE3AC57}" type="parTrans" cxnId="{1CE4B2EC-ADB9-4076-AF9A-ADE02891429F}">
      <dgm:prSet/>
      <dgm:spPr/>
      <dgm:t>
        <a:bodyPr/>
        <a:lstStyle/>
        <a:p>
          <a:endParaRPr lang="en-US"/>
        </a:p>
      </dgm:t>
    </dgm:pt>
    <dgm:pt modelId="{1249931D-E023-4D73-A9B2-DC4D6C6EB5E5}" type="sibTrans" cxnId="{1CE4B2EC-ADB9-4076-AF9A-ADE02891429F}">
      <dgm:prSet/>
      <dgm:spPr/>
      <dgm:t>
        <a:bodyPr/>
        <a:lstStyle/>
        <a:p>
          <a:endParaRPr lang="en-US"/>
        </a:p>
      </dgm:t>
    </dgm:pt>
    <dgm:pt modelId="{01BBD401-0D82-4FCC-8DD1-92C8598C3346}">
      <dgm:prSet/>
      <dgm:spPr/>
      <dgm:t>
        <a:bodyPr/>
        <a:lstStyle/>
        <a:p>
          <a:r>
            <a:rPr lang="en-IN" b="1"/>
            <a:t>Precession</a:t>
          </a:r>
          <a:endParaRPr lang="en-US"/>
        </a:p>
      </dgm:t>
    </dgm:pt>
    <dgm:pt modelId="{9F6716FA-1EC1-4849-A26B-1C192C8558A0}" type="parTrans" cxnId="{1F849771-A5BD-44BA-B0CB-00791764BD9A}">
      <dgm:prSet/>
      <dgm:spPr/>
      <dgm:t>
        <a:bodyPr/>
        <a:lstStyle/>
        <a:p>
          <a:endParaRPr lang="en-US"/>
        </a:p>
      </dgm:t>
    </dgm:pt>
    <dgm:pt modelId="{9B642499-B728-42D5-AA8C-79C0E0ED6DC0}" type="sibTrans" cxnId="{1F849771-A5BD-44BA-B0CB-00791764BD9A}">
      <dgm:prSet/>
      <dgm:spPr/>
      <dgm:t>
        <a:bodyPr/>
        <a:lstStyle/>
        <a:p>
          <a:endParaRPr lang="en-US"/>
        </a:p>
      </dgm:t>
    </dgm:pt>
    <dgm:pt modelId="{5113F9AB-FE4F-4A5C-9F26-2E30A579A083}">
      <dgm:prSet/>
      <dgm:spPr/>
      <dgm:t>
        <a:bodyPr/>
        <a:lstStyle/>
        <a:p>
          <a:r>
            <a:rPr lang="en-IN" b="1"/>
            <a:t>Recall</a:t>
          </a:r>
          <a:endParaRPr lang="en-US"/>
        </a:p>
      </dgm:t>
    </dgm:pt>
    <dgm:pt modelId="{A219E50B-39F7-42D5-9155-3F4203C2A75D}" type="parTrans" cxnId="{BFE2DFE8-0BB4-47FB-87B0-BFB9CD5943CF}">
      <dgm:prSet/>
      <dgm:spPr/>
      <dgm:t>
        <a:bodyPr/>
        <a:lstStyle/>
        <a:p>
          <a:endParaRPr lang="en-US"/>
        </a:p>
      </dgm:t>
    </dgm:pt>
    <dgm:pt modelId="{0684B47E-C9C3-40B5-8966-95EA034CA741}" type="sibTrans" cxnId="{BFE2DFE8-0BB4-47FB-87B0-BFB9CD5943CF}">
      <dgm:prSet/>
      <dgm:spPr/>
      <dgm:t>
        <a:bodyPr/>
        <a:lstStyle/>
        <a:p>
          <a:endParaRPr lang="en-US"/>
        </a:p>
      </dgm:t>
    </dgm:pt>
    <dgm:pt modelId="{5CA25666-F7E3-45DA-9D28-96821D96E7EF}">
      <dgm:prSet/>
      <dgm:spPr/>
      <dgm:t>
        <a:bodyPr/>
        <a:lstStyle/>
        <a:p>
          <a:r>
            <a:rPr lang="en-IN" b="1"/>
            <a:t>Sensitivity</a:t>
          </a:r>
          <a:endParaRPr lang="en-US"/>
        </a:p>
      </dgm:t>
    </dgm:pt>
    <dgm:pt modelId="{9EA9A97C-1AA1-4713-BE6B-6130F33F015D}" type="parTrans" cxnId="{572D8FD4-4BE2-4251-8899-620DF0DD6B76}">
      <dgm:prSet/>
      <dgm:spPr/>
      <dgm:t>
        <a:bodyPr/>
        <a:lstStyle/>
        <a:p>
          <a:endParaRPr lang="en-US"/>
        </a:p>
      </dgm:t>
    </dgm:pt>
    <dgm:pt modelId="{DD922B4E-990B-4C00-979A-34DB3C3FA0FC}" type="sibTrans" cxnId="{572D8FD4-4BE2-4251-8899-620DF0DD6B76}">
      <dgm:prSet/>
      <dgm:spPr/>
      <dgm:t>
        <a:bodyPr/>
        <a:lstStyle/>
        <a:p>
          <a:endParaRPr lang="en-US"/>
        </a:p>
      </dgm:t>
    </dgm:pt>
    <dgm:pt modelId="{29B9D0E9-B046-4A71-AA31-280A25DD149A}">
      <dgm:prSet/>
      <dgm:spPr/>
      <dgm:t>
        <a:bodyPr/>
        <a:lstStyle/>
        <a:p>
          <a:r>
            <a:rPr lang="en-IN" b="1"/>
            <a:t>Specificity</a:t>
          </a:r>
          <a:endParaRPr lang="en-US"/>
        </a:p>
      </dgm:t>
    </dgm:pt>
    <dgm:pt modelId="{22DA6DAA-842A-4937-9AEB-EB414D398146}" type="parTrans" cxnId="{FD8055EF-922D-49CA-B781-96B38C536051}">
      <dgm:prSet/>
      <dgm:spPr/>
      <dgm:t>
        <a:bodyPr/>
        <a:lstStyle/>
        <a:p>
          <a:endParaRPr lang="en-US"/>
        </a:p>
      </dgm:t>
    </dgm:pt>
    <dgm:pt modelId="{38439099-EE82-4AB5-9C02-3C816DE5D8DE}" type="sibTrans" cxnId="{FD8055EF-922D-49CA-B781-96B38C536051}">
      <dgm:prSet/>
      <dgm:spPr/>
      <dgm:t>
        <a:bodyPr/>
        <a:lstStyle/>
        <a:p>
          <a:endParaRPr lang="en-US"/>
        </a:p>
      </dgm:t>
    </dgm:pt>
    <dgm:pt modelId="{7F4AF7C4-6340-468F-A55F-F6E2D98F60A6}">
      <dgm:prSet/>
      <dgm:spPr/>
      <dgm:t>
        <a:bodyPr/>
        <a:lstStyle/>
        <a:p>
          <a:r>
            <a:rPr lang="en-IN" b="1" dirty="0"/>
            <a:t>Confusion Matrix</a:t>
          </a:r>
          <a:endParaRPr lang="en-US" dirty="0"/>
        </a:p>
      </dgm:t>
    </dgm:pt>
    <dgm:pt modelId="{E9A178D4-FEED-4E51-BD90-ECAC947B86CB}" type="parTrans" cxnId="{7122E6FC-0BDA-4771-8C59-8EDCD4AFD22F}">
      <dgm:prSet/>
      <dgm:spPr/>
      <dgm:t>
        <a:bodyPr/>
        <a:lstStyle/>
        <a:p>
          <a:endParaRPr lang="en-US"/>
        </a:p>
      </dgm:t>
    </dgm:pt>
    <dgm:pt modelId="{AA402434-2723-49B0-930F-8E6819C4817B}" type="sibTrans" cxnId="{7122E6FC-0BDA-4771-8C59-8EDCD4AFD22F}">
      <dgm:prSet/>
      <dgm:spPr/>
      <dgm:t>
        <a:bodyPr/>
        <a:lstStyle/>
        <a:p>
          <a:endParaRPr lang="en-US"/>
        </a:p>
      </dgm:t>
    </dgm:pt>
    <dgm:pt modelId="{FAE64600-974C-4D05-95B2-3996DCAF2FAD}">
      <dgm:prSet/>
      <dgm:spPr/>
      <dgm:t>
        <a:bodyPr/>
        <a:lstStyle/>
        <a:p>
          <a:r>
            <a:rPr lang="en-US" b="1" dirty="0"/>
            <a:t>Area Under Curve(AUC)</a:t>
          </a:r>
        </a:p>
      </dgm:t>
    </dgm:pt>
    <dgm:pt modelId="{FB03EB66-620A-4610-985D-4AE09FF6FFBC}" type="parTrans" cxnId="{0CAA9F65-F088-4285-A1AD-832F69E96D4F}">
      <dgm:prSet/>
      <dgm:spPr/>
      <dgm:t>
        <a:bodyPr/>
        <a:lstStyle/>
        <a:p>
          <a:endParaRPr lang="en-IN"/>
        </a:p>
      </dgm:t>
    </dgm:pt>
    <dgm:pt modelId="{0CDE7066-63E6-4353-93B4-23578902CDFE}" type="sibTrans" cxnId="{0CAA9F65-F088-4285-A1AD-832F69E96D4F}">
      <dgm:prSet/>
      <dgm:spPr/>
      <dgm:t>
        <a:bodyPr/>
        <a:lstStyle/>
        <a:p>
          <a:endParaRPr lang="en-IN"/>
        </a:p>
      </dgm:t>
    </dgm:pt>
    <dgm:pt modelId="{2C174A83-72E0-49E3-8A67-F4CCEB61A200}" type="pres">
      <dgm:prSet presAssocID="{86171515-C49E-4B50-942E-C0467D265D8A}" presName="linear" presStyleCnt="0">
        <dgm:presLayoutVars>
          <dgm:animLvl val="lvl"/>
          <dgm:resizeHandles val="exact"/>
        </dgm:presLayoutVars>
      </dgm:prSet>
      <dgm:spPr/>
    </dgm:pt>
    <dgm:pt modelId="{1AA255CE-904D-4914-A9FA-085FD4491C3C}" type="pres">
      <dgm:prSet presAssocID="{44461015-D049-44C4-8ADD-87560AA9834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89255050-36F2-44DA-AF8C-EFC411F7D332}" type="pres">
      <dgm:prSet presAssocID="{1249931D-E023-4D73-A9B2-DC4D6C6EB5E5}" presName="spacer" presStyleCnt="0"/>
      <dgm:spPr/>
    </dgm:pt>
    <dgm:pt modelId="{A4C481DF-ACB9-4294-BABA-AA871117E037}" type="pres">
      <dgm:prSet presAssocID="{01BBD401-0D82-4FCC-8DD1-92C8598C3346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555EE2DC-9583-4D8E-AD97-73DC34DBC701}" type="pres">
      <dgm:prSet presAssocID="{9B642499-B728-42D5-AA8C-79C0E0ED6DC0}" presName="spacer" presStyleCnt="0"/>
      <dgm:spPr/>
    </dgm:pt>
    <dgm:pt modelId="{1400B8DF-3CEB-4359-B59E-1318456D96AC}" type="pres">
      <dgm:prSet presAssocID="{5113F9AB-FE4F-4A5C-9F26-2E30A579A08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39BF042D-F6B4-4929-B4C6-D3C8DCCC8737}" type="pres">
      <dgm:prSet presAssocID="{0684B47E-C9C3-40B5-8966-95EA034CA741}" presName="spacer" presStyleCnt="0"/>
      <dgm:spPr/>
    </dgm:pt>
    <dgm:pt modelId="{EE52A2B3-A060-4078-8897-251CF17AC919}" type="pres">
      <dgm:prSet presAssocID="{5CA25666-F7E3-45DA-9D28-96821D96E7E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8CC1210-4476-48C0-A811-0C4409046FAA}" type="pres">
      <dgm:prSet presAssocID="{DD922B4E-990B-4C00-979A-34DB3C3FA0FC}" presName="spacer" presStyleCnt="0"/>
      <dgm:spPr/>
    </dgm:pt>
    <dgm:pt modelId="{95A19C21-A43A-4056-9DDE-8D9FA25FC55B}" type="pres">
      <dgm:prSet presAssocID="{29B9D0E9-B046-4A71-AA31-280A25DD149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DB99548-4BC6-48E0-8087-4A128E1DECF7}" type="pres">
      <dgm:prSet presAssocID="{38439099-EE82-4AB5-9C02-3C816DE5D8DE}" presName="spacer" presStyleCnt="0"/>
      <dgm:spPr/>
    </dgm:pt>
    <dgm:pt modelId="{687B39B7-CB52-4130-B4A6-68387C93E183}" type="pres">
      <dgm:prSet presAssocID="{7F4AF7C4-6340-468F-A55F-F6E2D98F60A6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48649783-C9AE-454C-9131-8896F52DFC38}" type="pres">
      <dgm:prSet presAssocID="{AA402434-2723-49B0-930F-8E6819C4817B}" presName="spacer" presStyleCnt="0"/>
      <dgm:spPr/>
    </dgm:pt>
    <dgm:pt modelId="{7ECA08C1-5D73-4AF0-8CF3-43A0BFEE5260}" type="pres">
      <dgm:prSet presAssocID="{FAE64600-974C-4D05-95B2-3996DCAF2FAD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59B4D1F-2FE1-4D61-B813-8B4078475E31}" type="presOf" srcId="{86171515-C49E-4B50-942E-C0467D265D8A}" destId="{2C174A83-72E0-49E3-8A67-F4CCEB61A200}" srcOrd="0" destOrd="0" presId="urn:microsoft.com/office/officeart/2005/8/layout/vList2"/>
    <dgm:cxn modelId="{A9EB8137-16C9-467D-B26B-AC626B0756BB}" type="presOf" srcId="{FAE64600-974C-4D05-95B2-3996DCAF2FAD}" destId="{7ECA08C1-5D73-4AF0-8CF3-43A0BFEE5260}" srcOrd="0" destOrd="0" presId="urn:microsoft.com/office/officeart/2005/8/layout/vList2"/>
    <dgm:cxn modelId="{6FFA9F61-D0C9-49CF-9A8F-E469CD7EEB08}" type="presOf" srcId="{7F4AF7C4-6340-468F-A55F-F6E2D98F60A6}" destId="{687B39B7-CB52-4130-B4A6-68387C93E183}" srcOrd="0" destOrd="0" presId="urn:microsoft.com/office/officeart/2005/8/layout/vList2"/>
    <dgm:cxn modelId="{0CAA9F65-F088-4285-A1AD-832F69E96D4F}" srcId="{86171515-C49E-4B50-942E-C0467D265D8A}" destId="{FAE64600-974C-4D05-95B2-3996DCAF2FAD}" srcOrd="6" destOrd="0" parTransId="{FB03EB66-620A-4610-985D-4AE09FF6FFBC}" sibTransId="{0CDE7066-63E6-4353-93B4-23578902CDFE}"/>
    <dgm:cxn modelId="{1F849771-A5BD-44BA-B0CB-00791764BD9A}" srcId="{86171515-C49E-4B50-942E-C0467D265D8A}" destId="{01BBD401-0D82-4FCC-8DD1-92C8598C3346}" srcOrd="1" destOrd="0" parTransId="{9F6716FA-1EC1-4849-A26B-1C192C8558A0}" sibTransId="{9B642499-B728-42D5-AA8C-79C0E0ED6DC0}"/>
    <dgm:cxn modelId="{EE460D9D-BEA6-46E4-A76A-F8F7414C0027}" type="presOf" srcId="{5113F9AB-FE4F-4A5C-9F26-2E30A579A083}" destId="{1400B8DF-3CEB-4359-B59E-1318456D96AC}" srcOrd="0" destOrd="0" presId="urn:microsoft.com/office/officeart/2005/8/layout/vList2"/>
    <dgm:cxn modelId="{6298A49D-F16D-4CA7-B60C-335F81AE9438}" type="presOf" srcId="{5CA25666-F7E3-45DA-9D28-96821D96E7EF}" destId="{EE52A2B3-A060-4078-8897-251CF17AC919}" srcOrd="0" destOrd="0" presId="urn:microsoft.com/office/officeart/2005/8/layout/vList2"/>
    <dgm:cxn modelId="{20439AA1-7F8A-4C10-A439-2E27946971FA}" type="presOf" srcId="{29B9D0E9-B046-4A71-AA31-280A25DD149A}" destId="{95A19C21-A43A-4056-9DDE-8D9FA25FC55B}" srcOrd="0" destOrd="0" presId="urn:microsoft.com/office/officeart/2005/8/layout/vList2"/>
    <dgm:cxn modelId="{7A456DC1-7FD0-4F6D-945D-43B35F4B00E0}" type="presOf" srcId="{01BBD401-0D82-4FCC-8DD1-92C8598C3346}" destId="{A4C481DF-ACB9-4294-BABA-AA871117E037}" srcOrd="0" destOrd="0" presId="urn:microsoft.com/office/officeart/2005/8/layout/vList2"/>
    <dgm:cxn modelId="{572D8FD4-4BE2-4251-8899-620DF0DD6B76}" srcId="{86171515-C49E-4B50-942E-C0467D265D8A}" destId="{5CA25666-F7E3-45DA-9D28-96821D96E7EF}" srcOrd="3" destOrd="0" parTransId="{9EA9A97C-1AA1-4713-BE6B-6130F33F015D}" sibTransId="{DD922B4E-990B-4C00-979A-34DB3C3FA0FC}"/>
    <dgm:cxn modelId="{BFE2DFE8-0BB4-47FB-87B0-BFB9CD5943CF}" srcId="{86171515-C49E-4B50-942E-C0467D265D8A}" destId="{5113F9AB-FE4F-4A5C-9F26-2E30A579A083}" srcOrd="2" destOrd="0" parTransId="{A219E50B-39F7-42D5-9155-3F4203C2A75D}" sibTransId="{0684B47E-C9C3-40B5-8966-95EA034CA741}"/>
    <dgm:cxn modelId="{1CE4B2EC-ADB9-4076-AF9A-ADE02891429F}" srcId="{86171515-C49E-4B50-942E-C0467D265D8A}" destId="{44461015-D049-44C4-8ADD-87560AA98343}" srcOrd="0" destOrd="0" parTransId="{4CB9E5AA-1ACE-4024-85F6-6659ECE3AC57}" sibTransId="{1249931D-E023-4D73-A9B2-DC4D6C6EB5E5}"/>
    <dgm:cxn modelId="{BC9CBFEE-A102-4452-AD39-40E46E2D00EA}" type="presOf" srcId="{44461015-D049-44C4-8ADD-87560AA98343}" destId="{1AA255CE-904D-4914-A9FA-085FD4491C3C}" srcOrd="0" destOrd="0" presId="urn:microsoft.com/office/officeart/2005/8/layout/vList2"/>
    <dgm:cxn modelId="{FD8055EF-922D-49CA-B781-96B38C536051}" srcId="{86171515-C49E-4B50-942E-C0467D265D8A}" destId="{29B9D0E9-B046-4A71-AA31-280A25DD149A}" srcOrd="4" destOrd="0" parTransId="{22DA6DAA-842A-4937-9AEB-EB414D398146}" sibTransId="{38439099-EE82-4AB5-9C02-3C816DE5D8DE}"/>
    <dgm:cxn modelId="{7122E6FC-0BDA-4771-8C59-8EDCD4AFD22F}" srcId="{86171515-C49E-4B50-942E-C0467D265D8A}" destId="{7F4AF7C4-6340-468F-A55F-F6E2D98F60A6}" srcOrd="5" destOrd="0" parTransId="{E9A178D4-FEED-4E51-BD90-ECAC947B86CB}" sibTransId="{AA402434-2723-49B0-930F-8E6819C4817B}"/>
    <dgm:cxn modelId="{4D33A133-E3C5-42F1-8433-B54FBA01AF49}" type="presParOf" srcId="{2C174A83-72E0-49E3-8A67-F4CCEB61A200}" destId="{1AA255CE-904D-4914-A9FA-085FD4491C3C}" srcOrd="0" destOrd="0" presId="urn:microsoft.com/office/officeart/2005/8/layout/vList2"/>
    <dgm:cxn modelId="{DB48F1A3-6240-4458-97C6-2503A7772A6A}" type="presParOf" srcId="{2C174A83-72E0-49E3-8A67-F4CCEB61A200}" destId="{89255050-36F2-44DA-AF8C-EFC411F7D332}" srcOrd="1" destOrd="0" presId="urn:microsoft.com/office/officeart/2005/8/layout/vList2"/>
    <dgm:cxn modelId="{481862D9-0173-4C04-9D50-EE0D63E0CC09}" type="presParOf" srcId="{2C174A83-72E0-49E3-8A67-F4CCEB61A200}" destId="{A4C481DF-ACB9-4294-BABA-AA871117E037}" srcOrd="2" destOrd="0" presId="urn:microsoft.com/office/officeart/2005/8/layout/vList2"/>
    <dgm:cxn modelId="{11E51E18-8585-456E-89D4-F48394A42055}" type="presParOf" srcId="{2C174A83-72E0-49E3-8A67-F4CCEB61A200}" destId="{555EE2DC-9583-4D8E-AD97-73DC34DBC701}" srcOrd="3" destOrd="0" presId="urn:microsoft.com/office/officeart/2005/8/layout/vList2"/>
    <dgm:cxn modelId="{4FF35AAE-17D8-407D-B697-D93B2D573C62}" type="presParOf" srcId="{2C174A83-72E0-49E3-8A67-F4CCEB61A200}" destId="{1400B8DF-3CEB-4359-B59E-1318456D96AC}" srcOrd="4" destOrd="0" presId="urn:microsoft.com/office/officeart/2005/8/layout/vList2"/>
    <dgm:cxn modelId="{E1FAFB09-73F5-44D7-92A9-FD43B83EF6C1}" type="presParOf" srcId="{2C174A83-72E0-49E3-8A67-F4CCEB61A200}" destId="{39BF042D-F6B4-4929-B4C6-D3C8DCCC8737}" srcOrd="5" destOrd="0" presId="urn:microsoft.com/office/officeart/2005/8/layout/vList2"/>
    <dgm:cxn modelId="{48D36A80-401B-4807-B297-E68351E6E074}" type="presParOf" srcId="{2C174A83-72E0-49E3-8A67-F4CCEB61A200}" destId="{EE52A2B3-A060-4078-8897-251CF17AC919}" srcOrd="6" destOrd="0" presId="urn:microsoft.com/office/officeart/2005/8/layout/vList2"/>
    <dgm:cxn modelId="{6DC782AF-3D14-4D1C-9E8E-74EC0770D292}" type="presParOf" srcId="{2C174A83-72E0-49E3-8A67-F4CCEB61A200}" destId="{38CC1210-4476-48C0-A811-0C4409046FAA}" srcOrd="7" destOrd="0" presId="urn:microsoft.com/office/officeart/2005/8/layout/vList2"/>
    <dgm:cxn modelId="{CDD81B93-C02A-40A8-A16C-690C24F9DBB0}" type="presParOf" srcId="{2C174A83-72E0-49E3-8A67-F4CCEB61A200}" destId="{95A19C21-A43A-4056-9DDE-8D9FA25FC55B}" srcOrd="8" destOrd="0" presId="urn:microsoft.com/office/officeart/2005/8/layout/vList2"/>
    <dgm:cxn modelId="{57C2988B-9D31-4072-989C-1CAA5FA14840}" type="presParOf" srcId="{2C174A83-72E0-49E3-8A67-F4CCEB61A200}" destId="{ADB99548-4BC6-48E0-8087-4A128E1DECF7}" srcOrd="9" destOrd="0" presId="urn:microsoft.com/office/officeart/2005/8/layout/vList2"/>
    <dgm:cxn modelId="{B5ACD2B7-CBC8-43BC-9287-38C98597B95D}" type="presParOf" srcId="{2C174A83-72E0-49E3-8A67-F4CCEB61A200}" destId="{687B39B7-CB52-4130-B4A6-68387C93E183}" srcOrd="10" destOrd="0" presId="urn:microsoft.com/office/officeart/2005/8/layout/vList2"/>
    <dgm:cxn modelId="{8FF5DF7D-84EB-4E6C-AFC0-6780F47A9DF7}" type="presParOf" srcId="{2C174A83-72E0-49E3-8A67-F4CCEB61A200}" destId="{48649783-C9AE-454C-9131-8896F52DFC38}" srcOrd="11" destOrd="0" presId="urn:microsoft.com/office/officeart/2005/8/layout/vList2"/>
    <dgm:cxn modelId="{900BDEC2-893E-4F07-8673-2BC24C5FE0C8}" type="presParOf" srcId="{2C174A83-72E0-49E3-8A67-F4CCEB61A200}" destId="{7ECA08C1-5D73-4AF0-8CF3-43A0BFEE5260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6DDDC4-E740-465C-8BA5-27B05D33687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13363FF-5EC6-4C2E-97FF-A8DBE7963473}">
      <dgm:prSet/>
      <dgm:spPr/>
      <dgm:t>
        <a:bodyPr/>
        <a:lstStyle/>
        <a:p>
          <a:r>
            <a:rPr lang="en-US" dirty="0"/>
            <a:t>Sensitivity is the percentage of Data Point which are correctly identified by the test i.e. Identified as True Positives </a:t>
          </a:r>
        </a:p>
      </dgm:t>
    </dgm:pt>
    <dgm:pt modelId="{F7D2871F-CD0C-4DA5-A546-949072DBEDC5}" type="parTrans" cxnId="{2FE98219-8A90-4D55-ACD7-451CAF04511A}">
      <dgm:prSet/>
      <dgm:spPr/>
      <dgm:t>
        <a:bodyPr/>
        <a:lstStyle/>
        <a:p>
          <a:endParaRPr lang="en-US"/>
        </a:p>
      </dgm:t>
    </dgm:pt>
    <dgm:pt modelId="{301F78A1-D3B3-48E9-A51A-04C560FA8E40}" type="sibTrans" cxnId="{2FE98219-8A90-4D55-ACD7-451CAF04511A}">
      <dgm:prSet/>
      <dgm:spPr/>
      <dgm:t>
        <a:bodyPr/>
        <a:lstStyle/>
        <a:p>
          <a:endParaRPr lang="en-US"/>
        </a:p>
      </dgm:t>
    </dgm:pt>
    <dgm:pt modelId="{7849684C-7E1B-4A61-99B7-BD3D94900029}">
      <dgm:prSet/>
      <dgm:spPr/>
      <dgm:t>
        <a:bodyPr/>
        <a:lstStyle/>
        <a:p>
          <a:r>
            <a:rPr lang="en-US" dirty="0"/>
            <a:t>Specificity is the percentage of Data Point which are correctly Excluded by the test i.e. Identified as False Negatives</a:t>
          </a:r>
        </a:p>
      </dgm:t>
    </dgm:pt>
    <dgm:pt modelId="{7891F8D9-932B-4E76-B23B-4AF528447553}" type="parTrans" cxnId="{917CBC0A-AF0F-405E-B97B-7E49542BC678}">
      <dgm:prSet/>
      <dgm:spPr/>
      <dgm:t>
        <a:bodyPr/>
        <a:lstStyle/>
        <a:p>
          <a:endParaRPr lang="en-US"/>
        </a:p>
      </dgm:t>
    </dgm:pt>
    <dgm:pt modelId="{A7D50779-D583-40F1-BF55-E5CF0C12FD1D}" type="sibTrans" cxnId="{917CBC0A-AF0F-405E-B97B-7E49542BC678}">
      <dgm:prSet/>
      <dgm:spPr/>
      <dgm:t>
        <a:bodyPr/>
        <a:lstStyle/>
        <a:p>
          <a:endParaRPr lang="en-US"/>
        </a:p>
      </dgm:t>
    </dgm:pt>
    <dgm:pt modelId="{1DF5D73C-C25C-4ACC-AC95-1A9A9843FB6A}" type="pres">
      <dgm:prSet presAssocID="{8E6DDDC4-E740-465C-8BA5-27B05D336871}" presName="linear" presStyleCnt="0">
        <dgm:presLayoutVars>
          <dgm:animLvl val="lvl"/>
          <dgm:resizeHandles val="exact"/>
        </dgm:presLayoutVars>
      </dgm:prSet>
      <dgm:spPr/>
    </dgm:pt>
    <dgm:pt modelId="{848BD50A-918B-4086-BE5F-299A0B8AF80F}" type="pres">
      <dgm:prSet presAssocID="{813363FF-5EC6-4C2E-97FF-A8DBE796347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962DE46-21D0-4E20-809B-B70FFBB2D0B7}" type="pres">
      <dgm:prSet presAssocID="{301F78A1-D3B3-48E9-A51A-04C560FA8E40}" presName="spacer" presStyleCnt="0"/>
      <dgm:spPr/>
    </dgm:pt>
    <dgm:pt modelId="{131A1BB1-2B0D-4250-B27F-59D320B55F6B}" type="pres">
      <dgm:prSet presAssocID="{7849684C-7E1B-4A61-99B7-BD3D9490002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17CBC0A-AF0F-405E-B97B-7E49542BC678}" srcId="{8E6DDDC4-E740-465C-8BA5-27B05D336871}" destId="{7849684C-7E1B-4A61-99B7-BD3D94900029}" srcOrd="1" destOrd="0" parTransId="{7891F8D9-932B-4E76-B23B-4AF528447553}" sibTransId="{A7D50779-D583-40F1-BF55-E5CF0C12FD1D}"/>
    <dgm:cxn modelId="{44D07A11-25F4-478E-8C22-16E4AD523820}" type="presOf" srcId="{8E6DDDC4-E740-465C-8BA5-27B05D336871}" destId="{1DF5D73C-C25C-4ACC-AC95-1A9A9843FB6A}" srcOrd="0" destOrd="0" presId="urn:microsoft.com/office/officeart/2005/8/layout/vList2"/>
    <dgm:cxn modelId="{2FE98219-8A90-4D55-ACD7-451CAF04511A}" srcId="{8E6DDDC4-E740-465C-8BA5-27B05D336871}" destId="{813363FF-5EC6-4C2E-97FF-A8DBE7963473}" srcOrd="0" destOrd="0" parTransId="{F7D2871F-CD0C-4DA5-A546-949072DBEDC5}" sibTransId="{301F78A1-D3B3-48E9-A51A-04C560FA8E40}"/>
    <dgm:cxn modelId="{18C69034-351E-4266-9AA0-35CB92332147}" type="presOf" srcId="{7849684C-7E1B-4A61-99B7-BD3D94900029}" destId="{131A1BB1-2B0D-4250-B27F-59D320B55F6B}" srcOrd="0" destOrd="0" presId="urn:microsoft.com/office/officeart/2005/8/layout/vList2"/>
    <dgm:cxn modelId="{653FAD5E-1064-43FE-8303-491FBACC8F05}" type="presOf" srcId="{813363FF-5EC6-4C2E-97FF-A8DBE7963473}" destId="{848BD50A-918B-4086-BE5F-299A0B8AF80F}" srcOrd="0" destOrd="0" presId="urn:microsoft.com/office/officeart/2005/8/layout/vList2"/>
    <dgm:cxn modelId="{018AE8FB-AFF9-403D-B86F-BC5BB8673EFD}" type="presParOf" srcId="{1DF5D73C-C25C-4ACC-AC95-1A9A9843FB6A}" destId="{848BD50A-918B-4086-BE5F-299A0B8AF80F}" srcOrd="0" destOrd="0" presId="urn:microsoft.com/office/officeart/2005/8/layout/vList2"/>
    <dgm:cxn modelId="{BC0C808C-856F-4487-A61C-2BFB8F69A20A}" type="presParOf" srcId="{1DF5D73C-C25C-4ACC-AC95-1A9A9843FB6A}" destId="{B962DE46-21D0-4E20-809B-B70FFBB2D0B7}" srcOrd="1" destOrd="0" presId="urn:microsoft.com/office/officeart/2005/8/layout/vList2"/>
    <dgm:cxn modelId="{9D35EEF7-2938-404A-9746-D255AEAB3FBE}" type="presParOf" srcId="{1DF5D73C-C25C-4ACC-AC95-1A9A9843FB6A}" destId="{131A1BB1-2B0D-4250-B27F-59D320B55F6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A255CE-904D-4914-A9FA-085FD4491C3C}">
      <dsp:nvSpPr>
        <dsp:cNvPr id="0" name=""/>
        <dsp:cNvSpPr/>
      </dsp:nvSpPr>
      <dsp:spPr>
        <a:xfrm>
          <a:off x="0" y="51521"/>
          <a:ext cx="6173409" cy="743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b="1" kern="1200"/>
            <a:t>Accuracy </a:t>
          </a:r>
          <a:endParaRPr lang="en-US" sz="3100" kern="1200"/>
        </a:p>
      </dsp:txBody>
      <dsp:txXfrm>
        <a:off x="36296" y="87817"/>
        <a:ext cx="6100817" cy="670943"/>
      </dsp:txXfrm>
    </dsp:sp>
    <dsp:sp modelId="{A4C481DF-ACB9-4294-BABA-AA871117E037}">
      <dsp:nvSpPr>
        <dsp:cNvPr id="0" name=""/>
        <dsp:cNvSpPr/>
      </dsp:nvSpPr>
      <dsp:spPr>
        <a:xfrm>
          <a:off x="0" y="884336"/>
          <a:ext cx="6173409" cy="743535"/>
        </a:xfrm>
        <a:prstGeom prst="roundRect">
          <a:avLst/>
        </a:prstGeom>
        <a:solidFill>
          <a:schemeClr val="accent2">
            <a:hueOff val="-66658"/>
            <a:satOff val="-8064"/>
            <a:lumOff val="-38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b="1" kern="1200"/>
            <a:t>Precession</a:t>
          </a:r>
          <a:endParaRPr lang="en-US" sz="3100" kern="1200"/>
        </a:p>
      </dsp:txBody>
      <dsp:txXfrm>
        <a:off x="36296" y="920632"/>
        <a:ext cx="6100817" cy="670943"/>
      </dsp:txXfrm>
    </dsp:sp>
    <dsp:sp modelId="{1400B8DF-3CEB-4359-B59E-1318456D96AC}">
      <dsp:nvSpPr>
        <dsp:cNvPr id="0" name=""/>
        <dsp:cNvSpPr/>
      </dsp:nvSpPr>
      <dsp:spPr>
        <a:xfrm>
          <a:off x="0" y="1717151"/>
          <a:ext cx="6173409" cy="743535"/>
        </a:xfrm>
        <a:prstGeom prst="roundRect">
          <a:avLst/>
        </a:prstGeom>
        <a:solidFill>
          <a:schemeClr val="accent2">
            <a:hueOff val="-133315"/>
            <a:satOff val="-16128"/>
            <a:lumOff val="-77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b="1" kern="1200"/>
            <a:t>Recall</a:t>
          </a:r>
          <a:endParaRPr lang="en-US" sz="3100" kern="1200"/>
        </a:p>
      </dsp:txBody>
      <dsp:txXfrm>
        <a:off x="36296" y="1753447"/>
        <a:ext cx="6100817" cy="670943"/>
      </dsp:txXfrm>
    </dsp:sp>
    <dsp:sp modelId="{EE52A2B3-A060-4078-8897-251CF17AC919}">
      <dsp:nvSpPr>
        <dsp:cNvPr id="0" name=""/>
        <dsp:cNvSpPr/>
      </dsp:nvSpPr>
      <dsp:spPr>
        <a:xfrm>
          <a:off x="0" y="2549966"/>
          <a:ext cx="6173409" cy="743535"/>
        </a:xfrm>
        <a:prstGeom prst="roundRect">
          <a:avLst/>
        </a:prstGeom>
        <a:solidFill>
          <a:schemeClr val="accent2">
            <a:hueOff val="-199973"/>
            <a:satOff val="-24193"/>
            <a:lumOff val="-1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b="1" kern="1200"/>
            <a:t>Sensitivity</a:t>
          </a:r>
          <a:endParaRPr lang="en-US" sz="3100" kern="1200"/>
        </a:p>
      </dsp:txBody>
      <dsp:txXfrm>
        <a:off x="36296" y="2586262"/>
        <a:ext cx="6100817" cy="670943"/>
      </dsp:txXfrm>
    </dsp:sp>
    <dsp:sp modelId="{95A19C21-A43A-4056-9DDE-8D9FA25FC55B}">
      <dsp:nvSpPr>
        <dsp:cNvPr id="0" name=""/>
        <dsp:cNvSpPr/>
      </dsp:nvSpPr>
      <dsp:spPr>
        <a:xfrm>
          <a:off x="0" y="3382782"/>
          <a:ext cx="6173409" cy="743535"/>
        </a:xfrm>
        <a:prstGeom prst="roundRect">
          <a:avLst/>
        </a:prstGeom>
        <a:solidFill>
          <a:schemeClr val="accent2">
            <a:hueOff val="-266630"/>
            <a:satOff val="-32257"/>
            <a:lumOff val="-154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b="1" kern="1200"/>
            <a:t>Specificity</a:t>
          </a:r>
          <a:endParaRPr lang="en-US" sz="3100" kern="1200"/>
        </a:p>
      </dsp:txBody>
      <dsp:txXfrm>
        <a:off x="36296" y="3419078"/>
        <a:ext cx="6100817" cy="670943"/>
      </dsp:txXfrm>
    </dsp:sp>
    <dsp:sp modelId="{687B39B7-CB52-4130-B4A6-68387C93E183}">
      <dsp:nvSpPr>
        <dsp:cNvPr id="0" name=""/>
        <dsp:cNvSpPr/>
      </dsp:nvSpPr>
      <dsp:spPr>
        <a:xfrm>
          <a:off x="0" y="4215597"/>
          <a:ext cx="6173409" cy="743535"/>
        </a:xfrm>
        <a:prstGeom prst="roundRect">
          <a:avLst/>
        </a:prstGeom>
        <a:solidFill>
          <a:schemeClr val="accent2">
            <a:hueOff val="-333288"/>
            <a:satOff val="-40321"/>
            <a:lumOff val="-192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b="1" kern="1200" dirty="0"/>
            <a:t>Confusion Matrix</a:t>
          </a:r>
          <a:endParaRPr lang="en-US" sz="3100" kern="1200" dirty="0"/>
        </a:p>
      </dsp:txBody>
      <dsp:txXfrm>
        <a:off x="36296" y="4251893"/>
        <a:ext cx="6100817" cy="670943"/>
      </dsp:txXfrm>
    </dsp:sp>
    <dsp:sp modelId="{7ECA08C1-5D73-4AF0-8CF3-43A0BFEE5260}">
      <dsp:nvSpPr>
        <dsp:cNvPr id="0" name=""/>
        <dsp:cNvSpPr/>
      </dsp:nvSpPr>
      <dsp:spPr>
        <a:xfrm>
          <a:off x="0" y="5048412"/>
          <a:ext cx="6173409" cy="743535"/>
        </a:xfrm>
        <a:prstGeom prst="roundRect">
          <a:avLst/>
        </a:prstGeom>
        <a:solidFill>
          <a:schemeClr val="accent2">
            <a:hueOff val="-399945"/>
            <a:satOff val="-48385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Area Under Curve(AUC)</a:t>
          </a:r>
        </a:p>
      </dsp:txBody>
      <dsp:txXfrm>
        <a:off x="36296" y="5084708"/>
        <a:ext cx="6100817" cy="6709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8BD50A-918B-4086-BE5F-299A0B8AF80F}">
      <dsp:nvSpPr>
        <dsp:cNvPr id="0" name=""/>
        <dsp:cNvSpPr/>
      </dsp:nvSpPr>
      <dsp:spPr>
        <a:xfrm>
          <a:off x="0" y="50858"/>
          <a:ext cx="6173409" cy="282335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Sensitivity is the percentage of Data Point which are correctly identified by the test i.e. Identified as True Positives </a:t>
          </a:r>
        </a:p>
      </dsp:txBody>
      <dsp:txXfrm>
        <a:off x="137825" y="188683"/>
        <a:ext cx="5897759" cy="2547706"/>
      </dsp:txXfrm>
    </dsp:sp>
    <dsp:sp modelId="{131A1BB1-2B0D-4250-B27F-59D320B55F6B}">
      <dsp:nvSpPr>
        <dsp:cNvPr id="0" name=""/>
        <dsp:cNvSpPr/>
      </dsp:nvSpPr>
      <dsp:spPr>
        <a:xfrm>
          <a:off x="0" y="2969254"/>
          <a:ext cx="6173409" cy="2823356"/>
        </a:xfrm>
        <a:prstGeom prst="roundRect">
          <a:avLst/>
        </a:prstGeom>
        <a:solidFill>
          <a:schemeClr val="accent2">
            <a:hueOff val="-399945"/>
            <a:satOff val="-48385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Specificity is the percentage of Data Point which are correctly Excluded by the test i.e. Identified as False Negatives</a:t>
          </a:r>
        </a:p>
      </dsp:txBody>
      <dsp:txXfrm>
        <a:off x="137825" y="3107079"/>
        <a:ext cx="5897759" cy="2547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5F7BF83-8091-D87A-70FB-D916319EDB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2A711D-B84D-9E80-A2EC-BB55D0D29B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31BA2-F067-4359-A62F-A881A4054282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A590B-080F-55F0-0E67-46AFC5F4FD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C9E7A-CB80-C58A-1C46-4C1770D3CA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2C7B2-D94F-4D8F-A7CF-5629730884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3949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11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63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51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78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19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40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08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22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4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3/22/2024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5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16" r:id="rId6"/>
    <p:sldLayoutId id="2147483712" r:id="rId7"/>
    <p:sldLayoutId id="2147483713" r:id="rId8"/>
    <p:sldLayoutId id="2147483714" r:id="rId9"/>
    <p:sldLayoutId id="2147483715" r:id="rId10"/>
    <p:sldLayoutId id="214748371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60FBB80A-438E-BBB5-65A9-D4A78C3E0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2641" r="-1" b="14774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90" name="Top Left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" name="Bottom Right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17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CDC4F1-D0E2-B97F-D661-99830BDEA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1841" y="726641"/>
            <a:ext cx="5998193" cy="3187427"/>
          </a:xfrm>
        </p:spPr>
        <p:txBody>
          <a:bodyPr>
            <a:normAutofit/>
          </a:bodyPr>
          <a:lstStyle/>
          <a:p>
            <a:pPr algn="r"/>
            <a:r>
              <a:rPr lang="en-IN" sz="5400">
                <a:solidFill>
                  <a:srgbClr val="FFFFFF"/>
                </a:solidFill>
              </a:rPr>
              <a:t>Telecom Churn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53E6E3-9F65-4928-0196-F7EEE339C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4025" y="4069781"/>
            <a:ext cx="5993576" cy="2043305"/>
          </a:xfrm>
        </p:spPr>
        <p:txBody>
          <a:bodyPr>
            <a:normAutofit/>
          </a:bodyPr>
          <a:lstStyle/>
          <a:p>
            <a:pPr algn="r"/>
            <a:r>
              <a:rPr lang="en-US" sz="2200" dirty="0">
                <a:solidFill>
                  <a:srgbClr val="FFFFFF"/>
                </a:solidFill>
              </a:rPr>
              <a:t>Group - A</a:t>
            </a:r>
            <a:endParaRPr lang="en-IN" sz="2200" dirty="0">
              <a:solidFill>
                <a:srgbClr val="FFFFFF"/>
              </a:solidFill>
            </a:endParaRPr>
          </a:p>
        </p:txBody>
      </p:sp>
      <p:grpSp>
        <p:nvGrpSpPr>
          <p:cNvPr id="127" name="Cross">
            <a:extLst>
              <a:ext uri="{FF2B5EF4-FFF2-40B4-BE49-F238E27FC236}">
                <a16:creationId xmlns:a16="http://schemas.microsoft.com/office/drawing/2014/main" id="{94D09F36-C387-49FA-9BEA-D0427CE84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17877" y="4001584"/>
            <a:ext cx="118872" cy="118872"/>
            <a:chOff x="1175347" y="3733800"/>
            <a:chExt cx="118872" cy="118872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4892719-E852-41F7-8526-E42BBE1EB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8EA6DD1-E3D2-4B98-85DC-1F975A09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38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95CCF-051D-03E1-E911-4E6804C1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9406" y="559813"/>
            <a:ext cx="4814412" cy="1664573"/>
          </a:xfrm>
        </p:spPr>
        <p:txBody>
          <a:bodyPr>
            <a:normAutofit/>
          </a:bodyPr>
          <a:lstStyle/>
          <a:p>
            <a:r>
              <a:rPr lang="en-IN" dirty="0"/>
              <a:t>Model Used </a:t>
            </a:r>
          </a:p>
        </p:txBody>
      </p:sp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DAB91756-0236-C88C-722D-54495F8BD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737" y="1020267"/>
            <a:ext cx="4817466" cy="4817466"/>
          </a:xfrm>
          <a:prstGeom prst="rect">
            <a:avLst/>
          </a:prstGeom>
        </p:spPr>
      </p:pic>
      <p:grpSp>
        <p:nvGrpSpPr>
          <p:cNvPr id="43" name="Top left">
            <a:extLst>
              <a:ext uri="{FF2B5EF4-FFF2-40B4-BE49-F238E27FC236}">
                <a16:creationId xmlns:a16="http://schemas.microsoft.com/office/drawing/2014/main" id="{49EBBDF7-403B-404C-AE65-6529C4797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45E4DDE-DABB-4541-B044-FC38949EB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2D357AD-5163-45F3-A5C7-FD3351A90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886A53D-82B1-4C65-9DED-59358265B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6200E88-1288-40E7-9A66-D513E6CA5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B4E4D96-95D8-43F4-90B2-25AC6F6A0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951A656-8684-49D3-8C63-5513CD7BF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248A156-06F4-42AE-871D-4535FF097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1FD1AA9-14F8-45A8-88C0-28DC94ED4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3" name="Bottom Right">
            <a:extLst>
              <a:ext uri="{FF2B5EF4-FFF2-40B4-BE49-F238E27FC236}">
                <a16:creationId xmlns:a16="http://schemas.microsoft.com/office/drawing/2014/main" id="{1C0BEBF8-7FFB-422A-98F0-90FF9E7F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1B94AB3-A0D6-4DB5-9006-C7F2ABD8A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C59F5611-23BC-435A-A5C0-D4DD8912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13287DA-BE38-4656-B32C-F10B005F00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BBFD07E-A2BD-4A54-B194-B784DF265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9B4517-9BB8-4C32-B87D-F5E8CD477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BA9DD75-9D79-4D26-8A36-B5D9BBA74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4EFBFDC-6A43-4413-AC75-13861B0D47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236E5D8-45CC-41FA-A68C-608422971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4BED8DA-C8A2-4323-A230-5D354066CA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A700AC1-CD4C-4962-B47B-92CDE218A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3E37-88B2-48BB-DB19-81522FFB5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142" y="2384474"/>
            <a:ext cx="4814102" cy="37286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Logistic regression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Support Vector Machines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K-Nearest Neighbours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Classification and regression trees (Decision </a:t>
            </a:r>
            <a:r>
              <a:rPr lang="en-IN" sz="1800"/>
              <a:t>tree&amp;Random</a:t>
            </a:r>
            <a:r>
              <a:rPr lang="en-IN" sz="1800" dirty="0"/>
              <a:t> Forest 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Gaussian Naive Bayes</a:t>
            </a:r>
          </a:p>
        </p:txBody>
      </p:sp>
    </p:spTree>
    <p:extLst>
      <p:ext uri="{BB962C8B-B14F-4D97-AF65-F5344CB8AC3E}">
        <p14:creationId xmlns:p14="http://schemas.microsoft.com/office/powerpoint/2010/main" val="3713284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F73EC8D8-C118-4A24-B3A2-F22636F20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A839E4-FE02-4C32-B9F7-07884043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10340A-FCF2-4B86-A53A-4AC07E6C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85F37B-D9B1-4701-B54A-A91E836FA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C5295-7462-4E42-B19A-682465F9F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2C31CF-3625-4E9F-99FC-C7AA5BBA8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EDCF2F-2C4B-4D4B-964F-F640BCDCE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B0354D-2FFC-40F9-91E5-A83DDD770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4F4CED2-0CA8-4824-93F0-00BE4C7D1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CF8B53-448D-B95B-8F0E-FBE469BFF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0254" cy="5577934"/>
          </a:xfrm>
        </p:spPr>
        <p:txBody>
          <a:bodyPr>
            <a:normAutofit/>
          </a:bodyPr>
          <a:lstStyle/>
          <a:p>
            <a:r>
              <a:rPr lang="en-IN" dirty="0"/>
              <a:t>Model Performance</a:t>
            </a:r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3BA0B410-FA41-4CD6-A923-146E029B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2448B270-CA89-4A7C-8CFC-8237ED03A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D2ED6FF-1F6E-4BF0-BFFF-5CB8D36F1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F2CCA35-C35D-416B-A083-A167138A57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0FAEE04-D524-4356-8CFE-091D44ED1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F641E2E-FB37-449C-96DA-945907C75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83CE73A-E65A-44EA-9C23-C6F2137AF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1745A30-6979-4D1D-A629-E7C0C6A53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0C366B-087F-442D-AC20-1319F97A9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D2F7A6B-9CB6-4AC5-B906-664FC95A1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1912C0-5678-51C2-B8F8-0337E872DB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490320"/>
              </p:ext>
            </p:extLst>
          </p:nvPr>
        </p:nvGraphicFramePr>
        <p:xfrm>
          <a:off x="5408988" y="341165"/>
          <a:ext cx="6173409" cy="5843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4172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F73EC8D8-C118-4A24-B3A2-F22636F20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A839E4-FE02-4C32-B9F7-07884043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10340A-FCF2-4B86-A53A-4AC07E6C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85F37B-D9B1-4701-B54A-A91E836FA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C5295-7462-4E42-B19A-682465F9F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2C31CF-3625-4E9F-99FC-C7AA5BBA8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EDCF2F-2C4B-4D4B-964F-F640BCDCE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B0354D-2FFC-40F9-91E5-A83DDD770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4F4CED2-0CA8-4824-93F0-00BE4C7D1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5D5419-ED1F-CD5C-C5E1-9C6AF8798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0254" cy="5577934"/>
          </a:xfrm>
        </p:spPr>
        <p:txBody>
          <a:bodyPr>
            <a:normAutofit/>
          </a:bodyPr>
          <a:lstStyle/>
          <a:p>
            <a:r>
              <a:rPr lang="en-IN" dirty="0"/>
              <a:t>What is Sensitivity and Specificity?</a:t>
            </a:r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3BA0B410-FA41-4CD6-A923-146E029B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2448B270-CA89-4A7C-8CFC-8237ED03A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D2ED6FF-1F6E-4BF0-BFFF-5CB8D36F1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F2CCA35-C35D-416B-A083-A167138A57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0FAEE04-D524-4356-8CFE-091D44ED1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F641E2E-FB37-449C-96DA-945907C75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83CE73A-E65A-44EA-9C23-C6F2137AF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1745A30-6979-4D1D-A629-E7C0C6A53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0C366B-087F-442D-AC20-1319F97A9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D2F7A6B-9CB6-4AC5-B906-664FC95A1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20E857-9E66-44EF-4058-80174061CF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1235655"/>
              </p:ext>
            </p:extLst>
          </p:nvPr>
        </p:nvGraphicFramePr>
        <p:xfrm>
          <a:off x="5408988" y="341165"/>
          <a:ext cx="6173409" cy="5843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0093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FBB4-18CE-B451-8E14-ACEFB19DD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7708A-7398-E506-7C70-CE6FBA72FB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sz="2800" b="1" dirty="0"/>
              <a:t>Logistic Regression</a:t>
            </a:r>
          </a:p>
          <a:p>
            <a:pPr marL="0" indent="0">
              <a:buNone/>
            </a:pPr>
            <a:r>
              <a:rPr lang="en-IN" sz="2800" dirty="0"/>
              <a:t>Confusion Matrix:</a:t>
            </a:r>
          </a:p>
          <a:p>
            <a:pPr marL="0" indent="0">
              <a:buNone/>
            </a:pPr>
            <a:r>
              <a:rPr lang="en-IN" sz="2800" dirty="0"/>
              <a:t> [[1418  152]</a:t>
            </a:r>
          </a:p>
          <a:p>
            <a:pPr marL="0" indent="0">
              <a:buNone/>
            </a:pPr>
            <a:r>
              <a:rPr lang="en-IN" sz="2800" dirty="0"/>
              <a:t> [ 244  296]]</a:t>
            </a:r>
          </a:p>
          <a:p>
            <a:pPr marL="0" indent="0">
              <a:buNone/>
            </a:pPr>
            <a:r>
              <a:rPr lang="en-IN" sz="2800" dirty="0">
                <a:highlight>
                  <a:srgbClr val="00FFFF"/>
                </a:highlight>
              </a:rPr>
              <a:t>Accuracy: [0.81232227]</a:t>
            </a:r>
          </a:p>
          <a:p>
            <a:pPr marL="0" indent="0">
              <a:buNone/>
            </a:pPr>
            <a:r>
              <a:rPr lang="en-IN" sz="2800" dirty="0"/>
              <a:t>Sensitivity : [0.85318893]</a:t>
            </a:r>
          </a:p>
          <a:p>
            <a:pPr marL="0" indent="0">
              <a:buNone/>
            </a:pPr>
            <a:r>
              <a:rPr lang="en-IN" sz="2800" dirty="0"/>
              <a:t>Specificity : [0.66071429]</a:t>
            </a:r>
          </a:p>
          <a:p>
            <a:pPr marL="0" indent="0">
              <a:buNone/>
            </a:pPr>
            <a:r>
              <a:rPr lang="en-IN" sz="2800" dirty="0"/>
              <a:t>Precision: [0.90318471]</a:t>
            </a:r>
          </a:p>
          <a:p>
            <a:pPr marL="0" indent="0">
              <a:buNone/>
            </a:pPr>
            <a:r>
              <a:rPr lang="en-IN" sz="2800" dirty="0"/>
              <a:t>Recall: [0.85318893]</a:t>
            </a:r>
          </a:p>
          <a:p>
            <a:pPr marL="0" indent="0">
              <a:buNone/>
            </a:pPr>
            <a:r>
              <a:rPr lang="en-IN" sz="2800" dirty="0"/>
              <a:t>F-score: [0.87747525]</a:t>
            </a:r>
          </a:p>
          <a:p>
            <a:pPr marL="0" indent="0">
              <a:buNone/>
            </a:pPr>
            <a:r>
              <a:rPr lang="en-IN" sz="2800" dirty="0"/>
              <a:t>AUC: 0.7256664307619722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F62A5-3C0E-0449-A578-496A202A86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b="1" dirty="0"/>
              <a:t>Support Vector Machine(SVM)</a:t>
            </a:r>
          </a:p>
          <a:p>
            <a:pPr marL="0" indent="0">
              <a:buNone/>
            </a:pPr>
            <a:r>
              <a:rPr lang="en-IN" sz="2800" dirty="0"/>
              <a:t>Confusion Matrix:</a:t>
            </a:r>
          </a:p>
          <a:p>
            <a:pPr marL="0" indent="0">
              <a:buNone/>
            </a:pPr>
            <a:r>
              <a:rPr lang="en-IN" sz="2800" dirty="0"/>
              <a:t> [[1433  137]</a:t>
            </a:r>
          </a:p>
          <a:p>
            <a:pPr marL="0" indent="0">
              <a:buNone/>
            </a:pPr>
            <a:r>
              <a:rPr lang="en-IN" sz="2800" dirty="0"/>
              <a:t> [ 271  269]]</a:t>
            </a:r>
          </a:p>
          <a:p>
            <a:pPr marL="0" indent="0">
              <a:buNone/>
            </a:pPr>
            <a:r>
              <a:rPr lang="en-IN" sz="2800" dirty="0">
                <a:highlight>
                  <a:srgbClr val="00FFFF"/>
                </a:highlight>
              </a:rPr>
              <a:t>Accuracy: [0.80663507]</a:t>
            </a:r>
          </a:p>
          <a:p>
            <a:pPr marL="0" indent="0">
              <a:buNone/>
            </a:pPr>
            <a:r>
              <a:rPr lang="en-IN" sz="2800" dirty="0"/>
              <a:t>Sensitivity : [0.84096244]</a:t>
            </a:r>
          </a:p>
          <a:p>
            <a:pPr marL="0" indent="0">
              <a:buNone/>
            </a:pPr>
            <a:r>
              <a:rPr lang="en-IN" sz="2800" dirty="0"/>
              <a:t>Specificity : [0.66256158]</a:t>
            </a:r>
          </a:p>
          <a:p>
            <a:pPr marL="0" indent="0">
              <a:buNone/>
            </a:pPr>
            <a:r>
              <a:rPr lang="en-IN" sz="2800" dirty="0"/>
              <a:t>Precision: [0.91273885]</a:t>
            </a:r>
          </a:p>
          <a:p>
            <a:pPr marL="0" indent="0">
              <a:buNone/>
            </a:pPr>
            <a:r>
              <a:rPr lang="en-IN" sz="2800" dirty="0"/>
              <a:t>Recall: [0.84096244]</a:t>
            </a:r>
          </a:p>
          <a:p>
            <a:pPr marL="0" indent="0">
              <a:buNone/>
            </a:pPr>
            <a:r>
              <a:rPr lang="en-IN" sz="2800" dirty="0"/>
              <a:t>F-score: [0.8753818]</a:t>
            </a:r>
          </a:p>
          <a:p>
            <a:pPr marL="0" indent="0">
              <a:buNone/>
            </a:pPr>
            <a:r>
              <a:rPr lang="en-IN" sz="2800" dirty="0"/>
              <a:t>AUC: 0.7054435008256664</a:t>
            </a:r>
          </a:p>
          <a:p>
            <a:pPr marL="0" indent="0">
              <a:buNone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34321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FBB4-18CE-B451-8E14-ACEFB19DD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7708A-7398-E506-7C70-CE6FBA72FB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b="1" dirty="0"/>
              <a:t>K-Nearest Neighbours</a:t>
            </a:r>
          </a:p>
          <a:p>
            <a:pPr marL="0" indent="0">
              <a:buNone/>
            </a:pPr>
            <a:r>
              <a:rPr lang="en-IN" sz="2800" dirty="0"/>
              <a:t>Confusion Matrix:</a:t>
            </a:r>
          </a:p>
          <a:p>
            <a:pPr marL="0" indent="0">
              <a:buNone/>
            </a:pPr>
            <a:r>
              <a:rPr lang="en-IN" sz="2800" dirty="0"/>
              <a:t> [[1326  244]</a:t>
            </a:r>
          </a:p>
          <a:p>
            <a:pPr marL="0" indent="0">
              <a:buNone/>
            </a:pPr>
            <a:r>
              <a:rPr lang="en-IN" sz="2800" dirty="0"/>
              <a:t> [ 246  294]]</a:t>
            </a:r>
          </a:p>
          <a:p>
            <a:pPr marL="0" indent="0">
              <a:buNone/>
            </a:pPr>
            <a:r>
              <a:rPr lang="en-IN" sz="2800" dirty="0"/>
              <a:t>Accuracy: </a:t>
            </a:r>
            <a:r>
              <a:rPr lang="en-IN" sz="2800" dirty="0">
                <a:highlight>
                  <a:srgbClr val="00FFFF"/>
                </a:highlight>
              </a:rPr>
              <a:t>[0.76777251]</a:t>
            </a:r>
          </a:p>
          <a:p>
            <a:pPr marL="0" indent="0">
              <a:buNone/>
            </a:pPr>
            <a:r>
              <a:rPr lang="en-IN" sz="2800" dirty="0"/>
              <a:t>Sensitivity : [0.84351145]</a:t>
            </a:r>
          </a:p>
          <a:p>
            <a:pPr marL="0" indent="0">
              <a:buNone/>
            </a:pPr>
            <a:r>
              <a:rPr lang="en-IN" sz="2800" dirty="0"/>
              <a:t>Specificity : [0.5464684]</a:t>
            </a:r>
          </a:p>
          <a:p>
            <a:pPr marL="0" indent="0">
              <a:buNone/>
            </a:pPr>
            <a:r>
              <a:rPr lang="en-IN" sz="2800" dirty="0"/>
              <a:t>Precision: [0.84458599]</a:t>
            </a:r>
          </a:p>
          <a:p>
            <a:pPr marL="0" indent="0">
              <a:buNone/>
            </a:pPr>
            <a:r>
              <a:rPr lang="en-IN" sz="2800" dirty="0"/>
              <a:t>Recall: [0.84351145]</a:t>
            </a:r>
          </a:p>
          <a:p>
            <a:pPr marL="0" indent="0">
              <a:buNone/>
            </a:pPr>
            <a:r>
              <a:rPr lang="en-IN" sz="2800" dirty="0"/>
              <a:t>F-score: [0.84404838]</a:t>
            </a:r>
          </a:p>
          <a:p>
            <a:pPr marL="0" indent="0">
              <a:buNone/>
            </a:pPr>
            <a:r>
              <a:rPr lang="en-IN" sz="2800" dirty="0"/>
              <a:t>AUC: 0.6945152158527954</a:t>
            </a:r>
          </a:p>
          <a:p>
            <a:pPr marL="0" indent="0">
              <a:buNone/>
            </a:pPr>
            <a:endParaRPr lang="en-IN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F62A5-3C0E-0449-A578-496A202A86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b="1" dirty="0"/>
              <a:t>Random Forest</a:t>
            </a:r>
          </a:p>
          <a:p>
            <a:pPr marL="0" indent="0">
              <a:buNone/>
            </a:pPr>
            <a:r>
              <a:rPr lang="en-IN" sz="2800" dirty="0"/>
              <a:t>Confusion Matrix:</a:t>
            </a:r>
          </a:p>
          <a:p>
            <a:pPr marL="0" indent="0">
              <a:buNone/>
            </a:pPr>
            <a:r>
              <a:rPr lang="en-IN" sz="2800" dirty="0"/>
              <a:t> [[1412  158]</a:t>
            </a:r>
          </a:p>
          <a:p>
            <a:pPr marL="0" indent="0">
              <a:buNone/>
            </a:pPr>
            <a:r>
              <a:rPr lang="en-IN" sz="2800" dirty="0"/>
              <a:t> [ 283  257]]</a:t>
            </a:r>
          </a:p>
          <a:p>
            <a:pPr marL="0" indent="0">
              <a:buNone/>
            </a:pPr>
            <a:r>
              <a:rPr lang="en-IN" sz="2800" dirty="0"/>
              <a:t>Accuracy: </a:t>
            </a:r>
            <a:r>
              <a:rPr lang="en-IN" sz="2800" dirty="0">
                <a:highlight>
                  <a:srgbClr val="00FFFF"/>
                </a:highlight>
              </a:rPr>
              <a:t>[0.79099526]</a:t>
            </a:r>
          </a:p>
          <a:p>
            <a:pPr marL="0" indent="0">
              <a:buNone/>
            </a:pPr>
            <a:r>
              <a:rPr lang="en-IN" sz="2800" dirty="0"/>
              <a:t>Sensitivity : [0.83303835]</a:t>
            </a:r>
          </a:p>
          <a:p>
            <a:pPr marL="0" indent="0">
              <a:buNone/>
            </a:pPr>
            <a:r>
              <a:rPr lang="en-IN" sz="2800" dirty="0"/>
              <a:t>Specificity : [0.61927711]</a:t>
            </a:r>
          </a:p>
          <a:p>
            <a:pPr marL="0" indent="0">
              <a:buNone/>
            </a:pPr>
            <a:r>
              <a:rPr lang="en-IN" sz="2800" dirty="0"/>
              <a:t>Precision: [0.89936306]</a:t>
            </a:r>
          </a:p>
          <a:p>
            <a:pPr marL="0" indent="0">
              <a:buNone/>
            </a:pPr>
            <a:r>
              <a:rPr lang="en-IN" sz="2800" dirty="0"/>
              <a:t>Recall: [0.83303835]</a:t>
            </a:r>
          </a:p>
          <a:p>
            <a:pPr marL="0" indent="0">
              <a:buNone/>
            </a:pPr>
            <a:r>
              <a:rPr lang="en-IN" sz="2800" dirty="0"/>
              <a:t>F-score: [0.86493109]</a:t>
            </a:r>
          </a:p>
          <a:p>
            <a:pPr marL="0" indent="0">
              <a:buNone/>
            </a:pPr>
            <a:r>
              <a:rPr lang="en-IN" sz="2800" dirty="0"/>
              <a:t>AUC: 0.6876444916253833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43348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BCF6-3BE1-C8A6-DE90-6CE101D5A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18A96-8416-C723-25DB-1E1F451D8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600" b="1" dirty="0"/>
              <a:t>Decision Trees</a:t>
            </a:r>
          </a:p>
          <a:p>
            <a:pPr marL="0" indent="0">
              <a:buNone/>
            </a:pPr>
            <a:r>
              <a:rPr lang="en-IN" sz="1600" dirty="0"/>
              <a:t>Confusion Matrix:</a:t>
            </a:r>
          </a:p>
          <a:p>
            <a:pPr marL="0" indent="0">
              <a:buNone/>
            </a:pPr>
            <a:r>
              <a:rPr lang="en-IN" sz="1600" dirty="0"/>
              <a:t> [[1260  310]</a:t>
            </a:r>
          </a:p>
          <a:p>
            <a:pPr marL="0" indent="0">
              <a:buNone/>
            </a:pPr>
            <a:r>
              <a:rPr lang="en-IN" sz="1600" dirty="0"/>
              <a:t> [ 268  272]]</a:t>
            </a:r>
          </a:p>
          <a:p>
            <a:pPr marL="0" indent="0">
              <a:buNone/>
            </a:pPr>
            <a:r>
              <a:rPr lang="en-IN" sz="1600" dirty="0"/>
              <a:t>Accuracy: </a:t>
            </a:r>
            <a:r>
              <a:rPr lang="en-IN" sz="1600" dirty="0">
                <a:highlight>
                  <a:srgbClr val="00FFFF"/>
                </a:highlight>
              </a:rPr>
              <a:t>[0.72606635]</a:t>
            </a:r>
          </a:p>
          <a:p>
            <a:pPr marL="0" indent="0">
              <a:buNone/>
            </a:pPr>
            <a:r>
              <a:rPr lang="en-IN" sz="1600" dirty="0"/>
              <a:t>Sensitivity : [0.82460733]</a:t>
            </a:r>
          </a:p>
          <a:p>
            <a:pPr marL="0" indent="0">
              <a:buNone/>
            </a:pPr>
            <a:r>
              <a:rPr lang="en-IN" sz="1600" dirty="0"/>
              <a:t>Specificity : [0.46735395]</a:t>
            </a:r>
          </a:p>
          <a:p>
            <a:pPr marL="0" indent="0">
              <a:buNone/>
            </a:pPr>
            <a:r>
              <a:rPr lang="en-IN" sz="1600" dirty="0"/>
              <a:t>Precision: [0.80254777]</a:t>
            </a:r>
          </a:p>
          <a:p>
            <a:pPr marL="0" indent="0">
              <a:buNone/>
            </a:pPr>
            <a:r>
              <a:rPr lang="en-IN" sz="1600" dirty="0"/>
              <a:t>Recall: [0.82460733]</a:t>
            </a:r>
          </a:p>
          <a:p>
            <a:pPr marL="0" indent="0">
              <a:buNone/>
            </a:pPr>
            <a:r>
              <a:rPr lang="en-IN" sz="1600" dirty="0"/>
              <a:t>F-score: [0.81342802]</a:t>
            </a:r>
          </a:p>
          <a:p>
            <a:pPr marL="0" indent="0">
              <a:buNone/>
            </a:pPr>
            <a:r>
              <a:rPr lang="en-IN" sz="1600" dirty="0"/>
              <a:t>AUC: 0.6531257372021703</a:t>
            </a:r>
          </a:p>
          <a:p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4062836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Video 4" descr="Escalator Moving Up">
            <a:extLst>
              <a:ext uri="{FF2B5EF4-FFF2-40B4-BE49-F238E27FC236}">
                <a16:creationId xmlns:a16="http://schemas.microsoft.com/office/drawing/2014/main" id="{8997F123-263E-0E51-4499-92AD25D15A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79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AFD1E-2915-489E-E79C-09A5A1043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156477"/>
            <a:ext cx="10190071" cy="3732362"/>
          </a:xfrm>
        </p:spPr>
        <p:txBody>
          <a:bodyPr anchor="b">
            <a:normAutofit/>
          </a:bodyPr>
          <a:lstStyle/>
          <a:p>
            <a:r>
              <a:rPr lang="en-IN" sz="5400" dirty="0">
                <a:solidFill>
                  <a:srgbClr val="FFFFFF"/>
                </a:solidFill>
              </a:rPr>
              <a:t>Progress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07DC9-1061-0BBD-FFA6-C77EC98BC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1856479"/>
            <a:ext cx="9781327" cy="887671"/>
          </a:xfrm>
        </p:spPr>
        <p:txBody>
          <a:bodyPr anchor="t">
            <a:normAutofit/>
          </a:bodyPr>
          <a:lstStyle/>
          <a:p>
            <a:endParaRPr lang="en-IN" sz="2200" dirty="0">
              <a:solidFill>
                <a:srgbClr val="FFFFFF"/>
              </a:solidFill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998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D9CED4-F6E1-9B0E-2C87-743F0EA13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60" y="559813"/>
            <a:ext cx="5605358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Balancing</a:t>
            </a: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17E608A9-FCB8-C499-8533-BA9C56C62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906" y="1017640"/>
            <a:ext cx="4817466" cy="4817466"/>
          </a:xfrm>
          <a:prstGeom prst="rect">
            <a:avLst/>
          </a:prstGeom>
        </p:spPr>
      </p:pic>
      <p:grpSp>
        <p:nvGrpSpPr>
          <p:cNvPr id="73" name="Top left">
            <a:extLst>
              <a:ext uri="{FF2B5EF4-FFF2-40B4-BE49-F238E27FC236}">
                <a16:creationId xmlns:a16="http://schemas.microsoft.com/office/drawing/2014/main" id="{C4F70370-17DE-499D-8256-4F9A352BA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67F3889-D5A7-4B0B-A5C8-910CE49F9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0968393-494B-4758-914C-AC92C7411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3B9ECD2-208D-4E4C-85C7-86FAEFBCF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CEC0DB1-FD35-4E6A-A339-227F3A2D6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E530033-EC4D-4252-B937-8ABB2D681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136133D-A7F2-42FA-B919-60AC41C77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D267CA-94E7-4FD5-942D-5C3DE29C9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0D7B39F-6C07-4FE8-A354-9F9A12609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3" name="Bottom Right">
            <a:extLst>
              <a:ext uri="{FF2B5EF4-FFF2-40B4-BE49-F238E27FC236}">
                <a16:creationId xmlns:a16="http://schemas.microsoft.com/office/drawing/2014/main" id="{C493BE25-7BED-4AAF-B05A-9EB10C80E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C74F867-72FD-4FAA-9932-767684A75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85" name="Graphic 157">
              <a:extLst>
                <a:ext uri="{FF2B5EF4-FFF2-40B4-BE49-F238E27FC236}">
                  <a16:creationId xmlns:a16="http://schemas.microsoft.com/office/drawing/2014/main" id="{186A5D6B-01F1-41A2-8AE2-E20E30B04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FB5D595-CCC3-47E7-B8F1-88394EF1FD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36CCDE7-57DC-4910-B815-A1C0C0D8D1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05B41E5-C3EB-4C22-B6DE-8928C8314E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C24D105-2918-455F-B496-92D82E1BD0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9FA8C24E-CE9B-4872-9D15-D4B4A24D54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0726FA3-32BA-48EA-8DCB-23BBFC718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EB3500D-7293-48F7-8F7E-D60FF252C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1D84803-4454-41CE-AFB6-447705465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BFDE030-3A45-EEEC-08E6-220DC27C82CF}"/>
              </a:ext>
            </a:extLst>
          </p:cNvPr>
          <p:cNvSpPr txBox="1"/>
          <p:nvPr/>
        </p:nvSpPr>
        <p:spPr>
          <a:xfrm>
            <a:off x="5401248" y="2384474"/>
            <a:ext cx="5604997" cy="3728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SMOTE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Under-Sampling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Over-Sampling</a:t>
            </a:r>
          </a:p>
        </p:txBody>
      </p:sp>
    </p:spTree>
    <p:extLst>
      <p:ext uri="{BB962C8B-B14F-4D97-AF65-F5344CB8AC3E}">
        <p14:creationId xmlns:p14="http://schemas.microsoft.com/office/powerpoint/2010/main" val="3888979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FC280B3D-FC68-4DDC-950C-506B5C683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0" y="-3087"/>
            <a:chExt cx="7921775" cy="688702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A2AE61-06D9-484D-8DD1-BACA157CC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0919" y="61392"/>
              <a:ext cx="4450856" cy="6822541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274" y="1582560"/>
              <a:ext cx="4133888" cy="5301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CCB55F8-F950-431F-9B90-688950D9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7D0AA11-2E4E-479C-B953-547285E72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0D86C66-EDF0-4ABB-87F4-A2882A2E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931" y="3518322"/>
              <a:ext cx="2880722" cy="3317378"/>
            </a:xfrm>
            <a:custGeom>
              <a:avLst/>
              <a:gdLst>
                <a:gd name="connsiteX0" fmla="*/ 1604296 w 1604295"/>
                <a:gd name="connsiteY0" fmla="*/ 1847472 h 1847472"/>
                <a:gd name="connsiteX1" fmla="*/ 1517809 w 1604295"/>
                <a:gd name="connsiteY1" fmla="*/ 1544292 h 1847472"/>
                <a:gd name="connsiteX2" fmla="*/ 1394841 w 1604295"/>
                <a:gd name="connsiteY2" fmla="*/ 1183771 h 1847472"/>
                <a:gd name="connsiteX3" fmla="*/ 1318355 w 1604295"/>
                <a:gd name="connsiteY3" fmla="*/ 695233 h 1847472"/>
                <a:gd name="connsiteX4" fmla="*/ 1359884 w 1604295"/>
                <a:gd name="connsiteY4" fmla="*/ 397863 h 1847472"/>
                <a:gd name="connsiteX5" fmla="*/ 1359884 w 1604295"/>
                <a:gd name="connsiteY5" fmla="*/ 236700 h 1847472"/>
                <a:gd name="connsiteX6" fmla="*/ 1351598 w 1604295"/>
                <a:gd name="connsiteY6" fmla="*/ 67250 h 1847472"/>
                <a:gd name="connsiteX7" fmla="*/ 1316641 w 1604295"/>
                <a:gd name="connsiteY7" fmla="*/ 10767 h 1847472"/>
                <a:gd name="connsiteX8" fmla="*/ 1195292 w 1604295"/>
                <a:gd name="connsiteY8" fmla="*/ 34008 h 1847472"/>
                <a:gd name="connsiteX9" fmla="*/ 1005745 w 1604295"/>
                <a:gd name="connsiteY9" fmla="*/ 254988 h 1847472"/>
                <a:gd name="connsiteX10" fmla="*/ 763048 w 1604295"/>
                <a:gd name="connsiteY10" fmla="*/ 587315 h 1847472"/>
                <a:gd name="connsiteX11" fmla="*/ 548640 w 1604295"/>
                <a:gd name="connsiteY11" fmla="*/ 861444 h 1847472"/>
                <a:gd name="connsiteX12" fmla="*/ 328803 w 1604295"/>
                <a:gd name="connsiteY12" fmla="*/ 1145480 h 1847472"/>
                <a:gd name="connsiteX13" fmla="*/ 0 w 1604295"/>
                <a:gd name="connsiteY13" fmla="*/ 1607157 h 18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4295" h="1847472">
                  <a:moveTo>
                    <a:pt x="1604296" y="1847472"/>
                  </a:moveTo>
                  <a:cubicBezTo>
                    <a:pt x="1573721" y="1753270"/>
                    <a:pt x="1548479" y="1638399"/>
                    <a:pt x="1517809" y="1544292"/>
                  </a:cubicBezTo>
                  <a:cubicBezTo>
                    <a:pt x="1478471" y="1423515"/>
                    <a:pt x="1432846" y="1304929"/>
                    <a:pt x="1394841" y="1183771"/>
                  </a:cubicBezTo>
                  <a:cubicBezTo>
                    <a:pt x="1345025" y="1024893"/>
                    <a:pt x="1305497" y="860778"/>
                    <a:pt x="1318355" y="695233"/>
                  </a:cubicBezTo>
                  <a:cubicBezTo>
                    <a:pt x="1326071" y="595316"/>
                    <a:pt x="1353312" y="497780"/>
                    <a:pt x="1359884" y="397863"/>
                  </a:cubicBezTo>
                  <a:cubicBezTo>
                    <a:pt x="1363409" y="344237"/>
                    <a:pt x="1359503" y="290421"/>
                    <a:pt x="1359884" y="236700"/>
                  </a:cubicBezTo>
                  <a:cubicBezTo>
                    <a:pt x="1360265" y="179740"/>
                    <a:pt x="1366076" y="122114"/>
                    <a:pt x="1351598" y="67250"/>
                  </a:cubicBezTo>
                  <a:cubicBezTo>
                    <a:pt x="1345692" y="44866"/>
                    <a:pt x="1335691" y="23530"/>
                    <a:pt x="1316641" y="10767"/>
                  </a:cubicBezTo>
                  <a:cubicBezTo>
                    <a:pt x="1279874" y="-13998"/>
                    <a:pt x="1233202" y="8290"/>
                    <a:pt x="1195292" y="34008"/>
                  </a:cubicBezTo>
                  <a:cubicBezTo>
                    <a:pt x="1114330" y="89062"/>
                    <a:pt x="1060990" y="173644"/>
                    <a:pt x="1005745" y="254988"/>
                  </a:cubicBezTo>
                  <a:cubicBezTo>
                    <a:pt x="928688" y="368526"/>
                    <a:pt x="847058" y="478825"/>
                    <a:pt x="763048" y="587315"/>
                  </a:cubicBezTo>
                  <a:cubicBezTo>
                    <a:pt x="691991" y="679041"/>
                    <a:pt x="621697" y="771338"/>
                    <a:pt x="548640" y="861444"/>
                  </a:cubicBezTo>
                  <a:cubicBezTo>
                    <a:pt x="425672" y="1012987"/>
                    <a:pt x="453866" y="995747"/>
                    <a:pt x="328803" y="1145480"/>
                  </a:cubicBezTo>
                  <a:cubicBezTo>
                    <a:pt x="294418" y="1186628"/>
                    <a:pt x="21146" y="1558103"/>
                    <a:pt x="0" y="16071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026082B-E695-4987-8C03-332366C6C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69" y="2957679"/>
              <a:ext cx="2196245" cy="3010367"/>
            </a:xfrm>
            <a:custGeom>
              <a:avLst/>
              <a:gdLst>
                <a:gd name="connsiteX0" fmla="*/ 1223105 w 1223105"/>
                <a:gd name="connsiteY0" fmla="*/ 0 h 1676495"/>
                <a:gd name="connsiteX1" fmla="*/ 1000792 w 1223105"/>
                <a:gd name="connsiteY1" fmla="*/ 254794 h 1676495"/>
                <a:gd name="connsiteX2" fmla="*/ 744760 w 1223105"/>
                <a:gd name="connsiteY2" fmla="*/ 651891 h 1676495"/>
                <a:gd name="connsiteX3" fmla="*/ 345758 w 1223105"/>
                <a:gd name="connsiteY3" fmla="*/ 1231773 h 1676495"/>
                <a:gd name="connsiteX4" fmla="*/ 0 w 1223105"/>
                <a:gd name="connsiteY4" fmla="*/ 1676495 h 16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05" h="1676495">
                  <a:moveTo>
                    <a:pt x="1223105" y="0"/>
                  </a:moveTo>
                  <a:cubicBezTo>
                    <a:pt x="1136523" y="72771"/>
                    <a:pt x="1066324" y="162401"/>
                    <a:pt x="1000792" y="254794"/>
                  </a:cubicBezTo>
                  <a:cubicBezTo>
                    <a:pt x="909733" y="383286"/>
                    <a:pt x="827723" y="517970"/>
                    <a:pt x="744760" y="651891"/>
                  </a:cubicBezTo>
                  <a:cubicBezTo>
                    <a:pt x="621030" y="851726"/>
                    <a:pt x="497777" y="1052608"/>
                    <a:pt x="345758" y="1231773"/>
                  </a:cubicBezTo>
                  <a:cubicBezTo>
                    <a:pt x="248888" y="1345978"/>
                    <a:pt x="61722" y="1540764"/>
                    <a:pt x="0" y="16764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61A8835-D9FC-4CAB-AF19-A5513B17B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34043" y="2855696"/>
              <a:ext cx="1200999" cy="3994030"/>
            </a:xfrm>
            <a:custGeom>
              <a:avLst/>
              <a:gdLst>
                <a:gd name="connsiteX0" fmla="*/ 668846 w 668845"/>
                <a:gd name="connsiteY0" fmla="*/ 2224305 h 2224304"/>
                <a:gd name="connsiteX1" fmla="*/ 486918 w 668845"/>
                <a:gd name="connsiteY1" fmla="*/ 1944365 h 2224304"/>
                <a:gd name="connsiteX2" fmla="*/ 376809 w 668845"/>
                <a:gd name="connsiteY2" fmla="*/ 1659663 h 2224304"/>
                <a:gd name="connsiteX3" fmla="*/ 319373 w 668845"/>
                <a:gd name="connsiteY3" fmla="*/ 1425157 h 2224304"/>
                <a:gd name="connsiteX4" fmla="*/ 264319 w 668845"/>
                <a:gd name="connsiteY4" fmla="*/ 1130834 h 2224304"/>
                <a:gd name="connsiteX5" fmla="*/ 278702 w 668845"/>
                <a:gd name="connsiteY5" fmla="*/ 882041 h 2224304"/>
                <a:gd name="connsiteX6" fmla="*/ 302609 w 668845"/>
                <a:gd name="connsiteY6" fmla="*/ 736118 h 2224304"/>
                <a:gd name="connsiteX7" fmla="*/ 360045 w 668845"/>
                <a:gd name="connsiteY7" fmla="*/ 444177 h 2224304"/>
                <a:gd name="connsiteX8" fmla="*/ 386334 w 668845"/>
                <a:gd name="connsiteY8" fmla="*/ 233675 h 2224304"/>
                <a:gd name="connsiteX9" fmla="*/ 0 w 668845"/>
                <a:gd name="connsiteY9" fmla="*/ 56795 h 222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8845" h="2224304">
                  <a:moveTo>
                    <a:pt x="668846" y="2224305"/>
                  </a:moveTo>
                  <a:cubicBezTo>
                    <a:pt x="599218" y="2137151"/>
                    <a:pt x="537210" y="2043996"/>
                    <a:pt x="486918" y="1944365"/>
                  </a:cubicBezTo>
                  <a:cubicBezTo>
                    <a:pt x="441008" y="1853306"/>
                    <a:pt x="404717" y="1757770"/>
                    <a:pt x="376809" y="1659663"/>
                  </a:cubicBezTo>
                  <a:cubicBezTo>
                    <a:pt x="354806" y="1582224"/>
                    <a:pt x="337757" y="1503548"/>
                    <a:pt x="319373" y="1425157"/>
                  </a:cubicBezTo>
                  <a:cubicBezTo>
                    <a:pt x="296418" y="1327811"/>
                    <a:pt x="270510" y="1230657"/>
                    <a:pt x="264319" y="1130834"/>
                  </a:cubicBezTo>
                  <a:cubicBezTo>
                    <a:pt x="259080" y="1047681"/>
                    <a:pt x="266891" y="964528"/>
                    <a:pt x="278702" y="882041"/>
                  </a:cubicBezTo>
                  <a:cubicBezTo>
                    <a:pt x="285655" y="833274"/>
                    <a:pt x="293751" y="784601"/>
                    <a:pt x="302609" y="736118"/>
                  </a:cubicBezTo>
                  <a:cubicBezTo>
                    <a:pt x="320516" y="638582"/>
                    <a:pt x="339471" y="541237"/>
                    <a:pt x="360045" y="444177"/>
                  </a:cubicBezTo>
                  <a:cubicBezTo>
                    <a:pt x="374809" y="374549"/>
                    <a:pt x="389763" y="304541"/>
                    <a:pt x="386334" y="233675"/>
                  </a:cubicBezTo>
                  <a:cubicBezTo>
                    <a:pt x="383191" y="168809"/>
                    <a:pt x="391287" y="-120751"/>
                    <a:pt x="0" y="567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7437" y="5668418"/>
              <a:ext cx="1982111" cy="1181308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25817"/>
              <a:ext cx="2282549" cy="5138883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53524"/>
              <a:ext cx="1650357" cy="4733534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379002"/>
              <a:ext cx="1123546" cy="411627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798206"/>
              <a:ext cx="756945" cy="3350210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247513"/>
              <a:ext cx="515229" cy="2438941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752232"/>
              <a:ext cx="300409" cy="1599679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31253" y="14016"/>
              <a:ext cx="5523537" cy="3012568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87455" y="75587"/>
              <a:ext cx="4681672" cy="2637228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0305" y="31802"/>
              <a:ext cx="3763077" cy="2110194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Bottom Right">
            <a:extLst>
              <a:ext uri="{FF2B5EF4-FFF2-40B4-BE49-F238E27FC236}">
                <a16:creationId xmlns:a16="http://schemas.microsoft.com/office/drawing/2014/main" id="{88540B56-6256-419C-AC81-7B56D0DD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B5E9C2F-6749-4023-8E94-45C1C3FC6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36" name="Graphic 157">
              <a:extLst>
                <a:ext uri="{FF2B5EF4-FFF2-40B4-BE49-F238E27FC236}">
                  <a16:creationId xmlns:a16="http://schemas.microsoft.com/office/drawing/2014/main" id="{D87C11F9-4A6E-44BC-BF6C-0468EFD71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B1B9F72-6727-48A7-A229-1B9E8620C6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112D38F-1CDF-4293-96FC-2190D0395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F3E4DE9-57D9-4C4C-BE4E-7F081A1B3B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BB673C9-C994-4CA3-B78E-F65C5F8C6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B6FF51D-0B4A-4C30-AEC8-D66E88C98C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CF516A0-FBBD-4A87-9E93-708625DE5E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1EDD83-3119-40A9-B093-626EB1B12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A5F46DB-9B25-49AD-BC98-191E8891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86386F-6A32-EDC4-CBA8-288912E59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404" y="731041"/>
            <a:ext cx="10191942" cy="3173034"/>
          </a:xfrm>
        </p:spPr>
        <p:txBody>
          <a:bodyPr>
            <a:normAutofit/>
          </a:bodyPr>
          <a:lstStyle/>
          <a:p>
            <a:r>
              <a:rPr lang="en-IN" sz="6600" dirty="0"/>
              <a:t>Testing Models On Balanced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A07DA2-059D-13D1-F385-4653ACDB7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9354"/>
            <a:ext cx="9144000" cy="1265285"/>
          </a:xfrm>
        </p:spPr>
        <p:txBody>
          <a:bodyPr>
            <a:normAutofit/>
          </a:bodyPr>
          <a:lstStyle/>
          <a:p>
            <a:endParaRPr lang="en-IN" sz="2200"/>
          </a:p>
        </p:txBody>
      </p:sp>
      <p:grpSp>
        <p:nvGrpSpPr>
          <p:cNvPr id="46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7270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1E8A1A-D64B-650F-DD90-5C71D6052713}"/>
              </a:ext>
            </a:extLst>
          </p:cNvPr>
          <p:cNvSpPr txBox="1"/>
          <p:nvPr/>
        </p:nvSpPr>
        <p:spPr>
          <a:xfrm>
            <a:off x="2370322" y="821767"/>
            <a:ext cx="3458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Accuracy for Under sampler</a:t>
            </a:r>
          </a:p>
          <a:p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6F08A-6117-E73E-5A1B-84402DDC9323}"/>
              </a:ext>
            </a:extLst>
          </p:cNvPr>
          <p:cNvSpPr txBox="1"/>
          <p:nvPr/>
        </p:nvSpPr>
        <p:spPr>
          <a:xfrm>
            <a:off x="6642898" y="833352"/>
            <a:ext cx="322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Accuracy For Over sampler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0E1C14-9451-714E-727A-8F63605CBB79}"/>
              </a:ext>
            </a:extLst>
          </p:cNvPr>
          <p:cNvSpPr txBox="1"/>
          <p:nvPr/>
        </p:nvSpPr>
        <p:spPr>
          <a:xfrm>
            <a:off x="2370322" y="1202684"/>
            <a:ext cx="345826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KNN </a:t>
            </a:r>
          </a:p>
          <a:p>
            <a:r>
              <a:rPr lang="en-IN" dirty="0"/>
              <a:t>Accuracy score: 0.681334</a:t>
            </a:r>
          </a:p>
          <a:p>
            <a:endParaRPr lang="en-IN" dirty="0"/>
          </a:p>
          <a:p>
            <a:r>
              <a:rPr lang="en-IN" dirty="0"/>
              <a:t>Logistic regression</a:t>
            </a:r>
          </a:p>
          <a:p>
            <a:r>
              <a:rPr lang="en-IN" dirty="0"/>
              <a:t>Accuracy score (Logistic Regression): 0.721079</a:t>
            </a:r>
          </a:p>
          <a:p>
            <a:endParaRPr lang="en-IN" dirty="0"/>
          </a:p>
          <a:p>
            <a:r>
              <a:rPr lang="en-IN" dirty="0"/>
              <a:t>Random Forest</a:t>
            </a:r>
          </a:p>
          <a:p>
            <a:r>
              <a:rPr lang="en-IN" dirty="0"/>
              <a:t>Accuracy-0.740951</a:t>
            </a:r>
          </a:p>
          <a:p>
            <a:endParaRPr lang="en-IN" dirty="0"/>
          </a:p>
          <a:p>
            <a:r>
              <a:rPr lang="en-IN" dirty="0"/>
              <a:t>SVC</a:t>
            </a:r>
          </a:p>
          <a:p>
            <a:r>
              <a:rPr lang="en-IN" dirty="0"/>
              <a:t>Accuracy-0.723918</a:t>
            </a:r>
          </a:p>
          <a:p>
            <a:endParaRPr lang="en-IN" dirty="0"/>
          </a:p>
          <a:p>
            <a:r>
              <a:rPr lang="en-IN" dirty="0"/>
              <a:t>Decision Tree</a:t>
            </a:r>
          </a:p>
          <a:p>
            <a:r>
              <a:rPr lang="en-IN" dirty="0"/>
              <a:t>Accuracy score (DECESION TREE): 676366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8EDA5-F879-57A6-4BF9-AD7FE6A0A9DA}"/>
              </a:ext>
            </a:extLst>
          </p:cNvPr>
          <p:cNvSpPr txBox="1"/>
          <p:nvPr/>
        </p:nvSpPr>
        <p:spPr>
          <a:xfrm>
            <a:off x="6642898" y="1202684"/>
            <a:ext cx="35521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KNN </a:t>
            </a:r>
          </a:p>
          <a:p>
            <a:r>
              <a:rPr lang="en-IN" dirty="0"/>
              <a:t>Accuracy score: 0.686302</a:t>
            </a:r>
          </a:p>
          <a:p>
            <a:endParaRPr lang="en-IN" dirty="0"/>
          </a:p>
          <a:p>
            <a:r>
              <a:rPr lang="en-IN" dirty="0"/>
              <a:t>Logistic regression</a:t>
            </a:r>
          </a:p>
          <a:p>
            <a:r>
              <a:rPr lang="en-IN" dirty="0"/>
              <a:t>Accuracy score (Logistic Regression): 0.736693</a:t>
            </a:r>
          </a:p>
          <a:p>
            <a:endParaRPr lang="en-IN" dirty="0"/>
          </a:p>
          <a:p>
            <a:r>
              <a:rPr lang="en-IN" dirty="0"/>
              <a:t>Random Forest</a:t>
            </a:r>
          </a:p>
          <a:p>
            <a:r>
              <a:rPr lang="en-IN" dirty="0"/>
              <a:t>Accuracy-0.787793</a:t>
            </a:r>
          </a:p>
          <a:p>
            <a:endParaRPr lang="en-IN" dirty="0"/>
          </a:p>
          <a:p>
            <a:r>
              <a:rPr lang="en-IN" dirty="0"/>
              <a:t>SVC</a:t>
            </a:r>
          </a:p>
          <a:p>
            <a:r>
              <a:rPr lang="en-IN" dirty="0"/>
              <a:t>Accuracy-0.741661</a:t>
            </a:r>
          </a:p>
          <a:p>
            <a:endParaRPr lang="en-IN" dirty="0"/>
          </a:p>
          <a:p>
            <a:r>
              <a:rPr lang="en-IN" dirty="0"/>
              <a:t>Decision Tree</a:t>
            </a:r>
          </a:p>
          <a:p>
            <a:r>
              <a:rPr lang="en-IN" dirty="0"/>
              <a:t>Accuracy score (DECESION TREE): 0.740951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7562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1D08A-3DDE-C0C2-F98C-3D569BF1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40F43-C288-E1D9-9251-16879B838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What Is Churn?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Data Cleaning and Data interpretation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Developing Models (LR, Decision Trees ,SVM ,KNN)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Checking Accuracy with Imbalanced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Improving Accuracy with Boosting methods(Ada Boost ,Gradient Boost, Bagging)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Dealing Imbalanced Data with Smote ,Over sampler &amp; under sampler.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2036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F536F6-A91B-E991-5BAA-A3B77922B9C5}"/>
              </a:ext>
            </a:extLst>
          </p:cNvPr>
          <p:cNvSpPr txBox="1"/>
          <p:nvPr/>
        </p:nvSpPr>
        <p:spPr>
          <a:xfrm>
            <a:off x="2527975" y="800750"/>
            <a:ext cx="3458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Precision for Under sampler</a:t>
            </a:r>
          </a:p>
          <a:p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E5CDC-BDD0-5252-5456-D054A9A8CF02}"/>
              </a:ext>
            </a:extLst>
          </p:cNvPr>
          <p:cNvSpPr txBox="1"/>
          <p:nvPr/>
        </p:nvSpPr>
        <p:spPr>
          <a:xfrm>
            <a:off x="6800551" y="812335"/>
            <a:ext cx="322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Precision For Over sampler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3048A-FC96-F3F7-9EBC-E84C027B13D0}"/>
              </a:ext>
            </a:extLst>
          </p:cNvPr>
          <p:cNvSpPr txBox="1"/>
          <p:nvPr/>
        </p:nvSpPr>
        <p:spPr>
          <a:xfrm>
            <a:off x="2527975" y="1181667"/>
            <a:ext cx="345826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KNN </a:t>
            </a:r>
          </a:p>
          <a:p>
            <a:r>
              <a:rPr lang="en-IN" dirty="0"/>
              <a:t>Precision score: 0.406780</a:t>
            </a:r>
          </a:p>
          <a:p>
            <a:endParaRPr lang="en-IN" dirty="0"/>
          </a:p>
          <a:p>
            <a:r>
              <a:rPr lang="en-IN" dirty="0"/>
              <a:t>Logistic regression</a:t>
            </a:r>
          </a:p>
          <a:p>
            <a:r>
              <a:rPr lang="en-IN" dirty="0"/>
              <a:t>Precision score (Logistic Regression):0.456747</a:t>
            </a:r>
          </a:p>
          <a:p>
            <a:endParaRPr lang="en-IN" dirty="0"/>
          </a:p>
          <a:p>
            <a:r>
              <a:rPr lang="en-IN" dirty="0"/>
              <a:t>Random Forest</a:t>
            </a:r>
          </a:p>
          <a:p>
            <a:r>
              <a:rPr lang="en-IN" dirty="0"/>
              <a:t>Precision- 0.480072</a:t>
            </a:r>
          </a:p>
          <a:p>
            <a:endParaRPr lang="en-IN" dirty="0"/>
          </a:p>
          <a:p>
            <a:r>
              <a:rPr lang="en-IN" dirty="0"/>
              <a:t>SVC</a:t>
            </a:r>
          </a:p>
          <a:p>
            <a:r>
              <a:rPr lang="en-IN" dirty="0"/>
              <a:t>Precision- 0.459930</a:t>
            </a:r>
          </a:p>
          <a:p>
            <a:endParaRPr lang="en-IN" dirty="0"/>
          </a:p>
          <a:p>
            <a:r>
              <a:rPr lang="en-IN" dirty="0"/>
              <a:t>Decision Tree</a:t>
            </a:r>
          </a:p>
          <a:p>
            <a:r>
              <a:rPr lang="en-IN" dirty="0"/>
              <a:t>Precision score (DECESION TREE): 0.405042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FB897-7BF3-BD93-22EC-468394A6CD37}"/>
              </a:ext>
            </a:extLst>
          </p:cNvPr>
          <p:cNvSpPr txBox="1"/>
          <p:nvPr/>
        </p:nvSpPr>
        <p:spPr>
          <a:xfrm>
            <a:off x="6800551" y="1181667"/>
            <a:ext cx="35521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KNN </a:t>
            </a:r>
          </a:p>
          <a:p>
            <a:r>
              <a:rPr lang="en-IN" dirty="0"/>
              <a:t>Precision score: 0.406780</a:t>
            </a:r>
          </a:p>
          <a:p>
            <a:endParaRPr lang="en-IN" dirty="0"/>
          </a:p>
          <a:p>
            <a:r>
              <a:rPr lang="en-IN" dirty="0"/>
              <a:t>Logistic regression</a:t>
            </a:r>
          </a:p>
          <a:p>
            <a:r>
              <a:rPr lang="en-IN" dirty="0"/>
              <a:t>Precision score (Logistic Regression): 0.474638</a:t>
            </a:r>
          </a:p>
          <a:p>
            <a:endParaRPr lang="en-IN" dirty="0"/>
          </a:p>
          <a:p>
            <a:r>
              <a:rPr lang="en-IN" dirty="0"/>
              <a:t>Random Forest</a:t>
            </a:r>
          </a:p>
          <a:p>
            <a:r>
              <a:rPr lang="en-IN" dirty="0"/>
              <a:t>Precision- 0.552632</a:t>
            </a:r>
          </a:p>
          <a:p>
            <a:endParaRPr lang="en-IN" dirty="0"/>
          </a:p>
          <a:p>
            <a:r>
              <a:rPr lang="en-IN" dirty="0"/>
              <a:t>SVC</a:t>
            </a:r>
          </a:p>
          <a:p>
            <a:r>
              <a:rPr lang="en-IN" dirty="0"/>
              <a:t>Precision- 0.479371</a:t>
            </a:r>
          </a:p>
          <a:p>
            <a:endParaRPr lang="en-IN" dirty="0"/>
          </a:p>
          <a:p>
            <a:r>
              <a:rPr lang="en-IN" dirty="0"/>
              <a:t>Decision Tree</a:t>
            </a:r>
          </a:p>
          <a:p>
            <a:r>
              <a:rPr lang="en-IN" dirty="0"/>
              <a:t>Precision score (DECESION TREE): 0.476190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4620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80AE26-94AD-DD73-98D6-EE097FD74C20}"/>
              </a:ext>
            </a:extLst>
          </p:cNvPr>
          <p:cNvSpPr txBox="1"/>
          <p:nvPr/>
        </p:nvSpPr>
        <p:spPr>
          <a:xfrm>
            <a:off x="2527975" y="800750"/>
            <a:ext cx="3458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Recall for Under sampler</a:t>
            </a:r>
          </a:p>
          <a:p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6A924-843D-C756-57ED-0CDBE45B7860}"/>
              </a:ext>
            </a:extLst>
          </p:cNvPr>
          <p:cNvSpPr txBox="1"/>
          <p:nvPr/>
        </p:nvSpPr>
        <p:spPr>
          <a:xfrm>
            <a:off x="6800551" y="812335"/>
            <a:ext cx="322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Recall For Over sampler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82C900-A78D-0097-5C16-C7689501DB7D}"/>
              </a:ext>
            </a:extLst>
          </p:cNvPr>
          <p:cNvSpPr txBox="1"/>
          <p:nvPr/>
        </p:nvSpPr>
        <p:spPr>
          <a:xfrm>
            <a:off x="2527975" y="1181667"/>
            <a:ext cx="345826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KNN </a:t>
            </a:r>
          </a:p>
          <a:p>
            <a:r>
              <a:rPr lang="en-IN" dirty="0"/>
              <a:t>Recall score: 0.752187</a:t>
            </a:r>
          </a:p>
          <a:p>
            <a:endParaRPr lang="en-IN" dirty="0"/>
          </a:p>
          <a:p>
            <a:r>
              <a:rPr lang="en-IN" dirty="0"/>
              <a:t>Logistic regression</a:t>
            </a:r>
          </a:p>
          <a:p>
            <a:r>
              <a:rPr lang="en-IN" dirty="0"/>
              <a:t>Recall score (Logistic Regression): 0.769679</a:t>
            </a:r>
          </a:p>
          <a:p>
            <a:endParaRPr lang="en-IN" dirty="0"/>
          </a:p>
          <a:p>
            <a:r>
              <a:rPr lang="en-IN" dirty="0"/>
              <a:t>Random Forest</a:t>
            </a:r>
          </a:p>
          <a:p>
            <a:r>
              <a:rPr lang="en-IN" dirty="0"/>
              <a:t>Recall - 0.772595 </a:t>
            </a:r>
          </a:p>
          <a:p>
            <a:endParaRPr lang="en-IN" dirty="0"/>
          </a:p>
          <a:p>
            <a:r>
              <a:rPr lang="en-IN" dirty="0"/>
              <a:t>SVC</a:t>
            </a:r>
          </a:p>
          <a:p>
            <a:r>
              <a:rPr lang="en-IN" dirty="0"/>
              <a:t>Recall - 0.769679 </a:t>
            </a:r>
          </a:p>
          <a:p>
            <a:endParaRPr lang="en-IN" dirty="0"/>
          </a:p>
          <a:p>
            <a:r>
              <a:rPr lang="en-IN" dirty="0"/>
              <a:t>Decision Tree</a:t>
            </a:r>
          </a:p>
          <a:p>
            <a:r>
              <a:rPr lang="en-IN" dirty="0"/>
              <a:t>Recall score (DECESION TREE): 0.702624 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48247-56B3-CE97-4D6F-D39FA43C0850}"/>
              </a:ext>
            </a:extLst>
          </p:cNvPr>
          <p:cNvSpPr txBox="1"/>
          <p:nvPr/>
        </p:nvSpPr>
        <p:spPr>
          <a:xfrm>
            <a:off x="6800551" y="1181667"/>
            <a:ext cx="35521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KNN </a:t>
            </a:r>
          </a:p>
          <a:p>
            <a:r>
              <a:rPr lang="en-IN" dirty="0"/>
              <a:t>Recall score: 0.629738</a:t>
            </a:r>
          </a:p>
          <a:p>
            <a:endParaRPr lang="en-IN" dirty="0"/>
          </a:p>
          <a:p>
            <a:r>
              <a:rPr lang="en-IN" dirty="0"/>
              <a:t>Logistic regression</a:t>
            </a:r>
          </a:p>
          <a:p>
            <a:r>
              <a:rPr lang="en-IN" dirty="0"/>
              <a:t>Recall score (Logistic Regression): 0.763848</a:t>
            </a:r>
          </a:p>
          <a:p>
            <a:endParaRPr lang="en-IN" dirty="0"/>
          </a:p>
          <a:p>
            <a:r>
              <a:rPr lang="en-IN" dirty="0"/>
              <a:t>Random Forest</a:t>
            </a:r>
          </a:p>
          <a:p>
            <a:r>
              <a:rPr lang="en-IN" dirty="0"/>
              <a:t>Recall -0.673469</a:t>
            </a:r>
          </a:p>
          <a:p>
            <a:endParaRPr lang="en-IN" dirty="0"/>
          </a:p>
          <a:p>
            <a:r>
              <a:rPr lang="en-IN" dirty="0"/>
              <a:t>SVC</a:t>
            </a:r>
          </a:p>
          <a:p>
            <a:r>
              <a:rPr lang="en-IN" dirty="0"/>
              <a:t>Recall -0.711370</a:t>
            </a:r>
          </a:p>
          <a:p>
            <a:endParaRPr lang="en-IN" dirty="0"/>
          </a:p>
          <a:p>
            <a:r>
              <a:rPr lang="en-IN" dirty="0"/>
              <a:t>Decision Tree</a:t>
            </a:r>
          </a:p>
          <a:p>
            <a:r>
              <a:rPr lang="en-IN" dirty="0"/>
              <a:t>Recall score (DECESION TREE): 0.641399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0792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45B766-270D-B630-2B7D-0BDB085DE51F}"/>
              </a:ext>
            </a:extLst>
          </p:cNvPr>
          <p:cNvSpPr txBox="1"/>
          <p:nvPr/>
        </p:nvSpPr>
        <p:spPr>
          <a:xfrm>
            <a:off x="2527975" y="800750"/>
            <a:ext cx="3458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/>
              <a:t>F1-score  for Under sampler</a:t>
            </a:r>
          </a:p>
          <a:p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85108-6B1D-DD06-0D07-271AC6773E32}"/>
              </a:ext>
            </a:extLst>
          </p:cNvPr>
          <p:cNvSpPr txBox="1"/>
          <p:nvPr/>
        </p:nvSpPr>
        <p:spPr>
          <a:xfrm>
            <a:off x="6800551" y="812335"/>
            <a:ext cx="322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/>
              <a:t>F1-score For Over sampler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3FEC0-BE32-2189-BBB9-7A45C0C40A1D}"/>
              </a:ext>
            </a:extLst>
          </p:cNvPr>
          <p:cNvSpPr txBox="1"/>
          <p:nvPr/>
        </p:nvSpPr>
        <p:spPr>
          <a:xfrm>
            <a:off x="2527975" y="1181667"/>
            <a:ext cx="345826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KNN </a:t>
            </a:r>
          </a:p>
          <a:p>
            <a:r>
              <a:rPr lang="en-IN"/>
              <a:t>F1-score: 0.534715 </a:t>
            </a:r>
          </a:p>
          <a:p>
            <a:endParaRPr lang="en-IN"/>
          </a:p>
          <a:p>
            <a:r>
              <a:rPr lang="en-IN"/>
              <a:t>Logistic regression</a:t>
            </a:r>
          </a:p>
          <a:p>
            <a:r>
              <a:rPr lang="en-IN"/>
              <a:t>F1-score(Logistic Regression): 0.573290 </a:t>
            </a:r>
          </a:p>
          <a:p>
            <a:endParaRPr lang="en-IN"/>
          </a:p>
          <a:p>
            <a:r>
              <a:rPr lang="en-IN"/>
              <a:t>Random Forest</a:t>
            </a:r>
          </a:p>
          <a:p>
            <a:r>
              <a:rPr lang="en-IN"/>
              <a:t>F1-score - 0.592179 </a:t>
            </a:r>
          </a:p>
          <a:p>
            <a:endParaRPr lang="en-IN"/>
          </a:p>
          <a:p>
            <a:r>
              <a:rPr lang="en-IN"/>
              <a:t>SVC</a:t>
            </a:r>
          </a:p>
          <a:p>
            <a:r>
              <a:rPr lang="en-IN"/>
              <a:t>F1-score - 0.575791 </a:t>
            </a:r>
          </a:p>
          <a:p>
            <a:endParaRPr lang="en-IN"/>
          </a:p>
          <a:p>
            <a:r>
              <a:rPr lang="en-IN"/>
              <a:t>Decision Tree</a:t>
            </a:r>
          </a:p>
          <a:p>
            <a:r>
              <a:rPr lang="en-IN"/>
              <a:t>F1-score(DECESION TREE): 0.513859 </a:t>
            </a:r>
          </a:p>
          <a:p>
            <a:endParaRPr lang="en-IN"/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92FF5-47EE-1636-651E-B69F488A7DB1}"/>
              </a:ext>
            </a:extLst>
          </p:cNvPr>
          <p:cNvSpPr txBox="1"/>
          <p:nvPr/>
        </p:nvSpPr>
        <p:spPr>
          <a:xfrm>
            <a:off x="6800551" y="1181667"/>
            <a:ext cx="35521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KNN </a:t>
            </a:r>
          </a:p>
          <a:p>
            <a:r>
              <a:rPr lang="en-IN"/>
              <a:t>F1-score: 0.494279 </a:t>
            </a:r>
          </a:p>
          <a:p>
            <a:endParaRPr lang="en-IN"/>
          </a:p>
          <a:p>
            <a:r>
              <a:rPr lang="en-IN"/>
              <a:t>Logistic regression</a:t>
            </a:r>
          </a:p>
          <a:p>
            <a:r>
              <a:rPr lang="en-IN"/>
              <a:t>F1-score(Logistic Regression): 0.585475 </a:t>
            </a:r>
          </a:p>
          <a:p>
            <a:endParaRPr lang="en-IN"/>
          </a:p>
          <a:p>
            <a:r>
              <a:rPr lang="en-IN"/>
              <a:t>Random Forest</a:t>
            </a:r>
          </a:p>
          <a:p>
            <a:r>
              <a:rPr lang="en-IN"/>
              <a:t>F1-score - 0.607096 </a:t>
            </a:r>
          </a:p>
          <a:p>
            <a:endParaRPr lang="en-IN"/>
          </a:p>
          <a:p>
            <a:r>
              <a:rPr lang="en-IN"/>
              <a:t>SVC</a:t>
            </a:r>
          </a:p>
          <a:p>
            <a:r>
              <a:rPr lang="en-IN"/>
              <a:t>F1-score - 0.572770 </a:t>
            </a:r>
          </a:p>
          <a:p>
            <a:endParaRPr lang="en-IN"/>
          </a:p>
          <a:p>
            <a:r>
              <a:rPr lang="en-IN"/>
              <a:t>Decision Tree</a:t>
            </a:r>
          </a:p>
          <a:p>
            <a:r>
              <a:rPr lang="en-IN"/>
              <a:t>F1-score(DECESION TREE): 0.546584 </a:t>
            </a:r>
          </a:p>
          <a:p>
            <a:endParaRPr lang="en-IN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8722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AD6668-B6A7-7D38-C23D-88E0927B1A0C}"/>
              </a:ext>
            </a:extLst>
          </p:cNvPr>
          <p:cNvSpPr txBox="1"/>
          <p:nvPr/>
        </p:nvSpPr>
        <p:spPr>
          <a:xfrm>
            <a:off x="2527975" y="800750"/>
            <a:ext cx="3458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AUC  for Under sampler</a:t>
            </a:r>
          </a:p>
          <a:p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115915-5D03-8B08-9A5F-ED1D05BE9313}"/>
              </a:ext>
            </a:extLst>
          </p:cNvPr>
          <p:cNvSpPr txBox="1"/>
          <p:nvPr/>
        </p:nvSpPr>
        <p:spPr>
          <a:xfrm>
            <a:off x="6800551" y="812335"/>
            <a:ext cx="322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AUC For Over sampler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6564E-7253-EBDD-9A9C-3416FE4464BD}"/>
              </a:ext>
            </a:extLst>
          </p:cNvPr>
          <p:cNvSpPr txBox="1"/>
          <p:nvPr/>
        </p:nvSpPr>
        <p:spPr>
          <a:xfrm>
            <a:off x="2527975" y="1181667"/>
            <a:ext cx="345826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KNN </a:t>
            </a:r>
          </a:p>
          <a:p>
            <a:r>
              <a:rPr lang="en-IN" dirty="0"/>
              <a:t>AUC</a:t>
            </a:r>
            <a:r>
              <a:rPr lang="en-IN" b="1" dirty="0"/>
              <a:t> </a:t>
            </a:r>
            <a:r>
              <a:rPr lang="en-IN" dirty="0"/>
              <a:t>: 0.757873</a:t>
            </a:r>
          </a:p>
          <a:p>
            <a:endParaRPr lang="en-IN" dirty="0"/>
          </a:p>
          <a:p>
            <a:r>
              <a:rPr lang="en-IN" dirty="0"/>
              <a:t>Logistic regression</a:t>
            </a:r>
          </a:p>
          <a:p>
            <a:r>
              <a:rPr lang="en-IN" dirty="0"/>
              <a:t>AUC(Logistic Regression): 0.835412</a:t>
            </a:r>
          </a:p>
          <a:p>
            <a:endParaRPr lang="en-IN" dirty="0"/>
          </a:p>
          <a:p>
            <a:r>
              <a:rPr lang="en-IN" dirty="0"/>
              <a:t>Random Forest</a:t>
            </a:r>
          </a:p>
          <a:p>
            <a:r>
              <a:rPr lang="en-IN" dirty="0"/>
              <a:t>AUC</a:t>
            </a:r>
            <a:r>
              <a:rPr lang="en-IN" b="1" dirty="0"/>
              <a:t> </a:t>
            </a:r>
            <a:r>
              <a:rPr lang="en-IN" dirty="0"/>
              <a:t>- 0.828351</a:t>
            </a:r>
          </a:p>
          <a:p>
            <a:endParaRPr lang="en-IN" dirty="0"/>
          </a:p>
          <a:p>
            <a:r>
              <a:rPr lang="en-IN" dirty="0"/>
              <a:t>SVC</a:t>
            </a:r>
          </a:p>
          <a:p>
            <a:r>
              <a:rPr lang="en-IN" dirty="0"/>
              <a:t>AUC</a:t>
            </a:r>
            <a:r>
              <a:rPr lang="en-IN" b="1" dirty="0"/>
              <a:t> </a:t>
            </a:r>
            <a:r>
              <a:rPr lang="en-IN" dirty="0"/>
              <a:t>-0.800756</a:t>
            </a:r>
          </a:p>
          <a:p>
            <a:endParaRPr lang="en-IN" dirty="0"/>
          </a:p>
          <a:p>
            <a:r>
              <a:rPr lang="en-IN" dirty="0"/>
              <a:t>Decision Tree</a:t>
            </a:r>
          </a:p>
          <a:p>
            <a:r>
              <a:rPr lang="en-IN" dirty="0"/>
              <a:t>AUC(DECESION TREE): 0.683334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7FD6B-CA65-FF18-4452-715AAD39EE16}"/>
              </a:ext>
            </a:extLst>
          </p:cNvPr>
          <p:cNvSpPr txBox="1"/>
          <p:nvPr/>
        </p:nvSpPr>
        <p:spPr>
          <a:xfrm>
            <a:off x="6800551" y="1181667"/>
            <a:ext cx="35521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KNN </a:t>
            </a:r>
          </a:p>
          <a:p>
            <a:r>
              <a:rPr lang="en-IN" dirty="0"/>
              <a:t>AUC</a:t>
            </a:r>
            <a:r>
              <a:rPr lang="en-IN" b="1" dirty="0"/>
              <a:t> </a:t>
            </a:r>
            <a:r>
              <a:rPr lang="en-IN" dirty="0"/>
              <a:t>: 0.744310</a:t>
            </a:r>
          </a:p>
          <a:p>
            <a:endParaRPr lang="en-IN" dirty="0"/>
          </a:p>
          <a:p>
            <a:r>
              <a:rPr lang="en-IN" dirty="0"/>
              <a:t>Logistic regression</a:t>
            </a:r>
          </a:p>
          <a:p>
            <a:r>
              <a:rPr lang="en-IN" dirty="0"/>
              <a:t>AUC(Logistic Regression): 0.838623</a:t>
            </a:r>
          </a:p>
          <a:p>
            <a:endParaRPr lang="en-IN" dirty="0"/>
          </a:p>
          <a:p>
            <a:r>
              <a:rPr lang="en-IN" dirty="0"/>
              <a:t>Random Forest</a:t>
            </a:r>
          </a:p>
          <a:p>
            <a:r>
              <a:rPr lang="en-IN" dirty="0"/>
              <a:t>AUC</a:t>
            </a:r>
            <a:r>
              <a:rPr lang="en-IN" b="1" dirty="0"/>
              <a:t> </a:t>
            </a:r>
            <a:r>
              <a:rPr lang="en-IN" dirty="0"/>
              <a:t>- 0.831549</a:t>
            </a:r>
          </a:p>
          <a:p>
            <a:endParaRPr lang="en-IN" dirty="0"/>
          </a:p>
          <a:p>
            <a:r>
              <a:rPr lang="en-IN" dirty="0"/>
              <a:t>SVC</a:t>
            </a:r>
          </a:p>
          <a:p>
            <a:r>
              <a:rPr lang="en-IN" dirty="0"/>
              <a:t>AUC</a:t>
            </a:r>
            <a:r>
              <a:rPr lang="en-IN" b="1" dirty="0"/>
              <a:t> </a:t>
            </a:r>
            <a:r>
              <a:rPr lang="en-IN" dirty="0"/>
              <a:t>- 0.806925</a:t>
            </a:r>
          </a:p>
          <a:p>
            <a:endParaRPr lang="en-IN" dirty="0"/>
          </a:p>
          <a:p>
            <a:r>
              <a:rPr lang="en-IN" dirty="0"/>
              <a:t>Decision Tree</a:t>
            </a:r>
          </a:p>
          <a:p>
            <a:r>
              <a:rPr lang="en-IN" dirty="0"/>
              <a:t>AUC(DECESION TREE): 0.707191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0567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7E67AE-90C4-5F0F-E0B2-AEA6E9C10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305" y="975585"/>
            <a:ext cx="3278292" cy="19800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28C05A-DEDE-3CB4-F365-FB54059D5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4231" y="2025173"/>
            <a:ext cx="3743537" cy="2807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DF8E96-AF26-990B-E5CD-79A4DCDEB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9602" y="987219"/>
            <a:ext cx="3239769" cy="1956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71D51A-59C8-C1BB-E1AD-AB32C7E22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305" y="3921983"/>
            <a:ext cx="3278292" cy="1980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4B8504-DCED-D730-9183-748EFBFB6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9601" y="3943281"/>
            <a:ext cx="3239769" cy="19568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D68A10-64F6-2B55-1440-337DBCD448B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3752193" y="357353"/>
            <a:ext cx="512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OVERSAMPLED METRIC VISUALIZATIONS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783863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CED04A-89B8-1B16-DA3C-3DB91046D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467" y="965753"/>
            <a:ext cx="3278292" cy="19800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D63DB3-0D2B-4398-6EAC-E06583264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3493" y="2025170"/>
            <a:ext cx="3743537" cy="2807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F93F47-53BC-77CE-90F1-0D1D70201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08764" y="977387"/>
            <a:ext cx="3239769" cy="1956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D8FFF-3294-78CC-49F9-854D7C8D4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467" y="3912151"/>
            <a:ext cx="3278292" cy="1980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023A4F-47B5-AA4F-1B17-764B8E8D2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08763" y="3933449"/>
            <a:ext cx="3239769" cy="19568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705705-9FCD-A3E7-F19B-C9275AC5556E}"/>
              </a:ext>
            </a:extLst>
          </p:cNvPr>
          <p:cNvSpPr txBox="1"/>
          <p:nvPr/>
        </p:nvSpPr>
        <p:spPr>
          <a:xfrm>
            <a:off x="3752193" y="357353"/>
            <a:ext cx="512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UNDERSAMPLED METRIC VISUALIZATIONS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2372792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DF2D59-0865-C1B3-8E22-86F6554DA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467" y="965753"/>
            <a:ext cx="3278292" cy="19800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DA1CF1-CC23-41F0-16DF-0EDB6399D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3493" y="2025170"/>
            <a:ext cx="3743537" cy="2807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2AA409-9152-0FCA-5243-06C44CB85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08764" y="977387"/>
            <a:ext cx="3239769" cy="1956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2662C7-5005-B73A-00BA-01809F64A3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467" y="3912151"/>
            <a:ext cx="3278292" cy="1980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4C28AF-B847-35AC-0CC2-07DAEF4BCA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08763" y="3933449"/>
            <a:ext cx="3239769" cy="19568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8C4844-8621-638A-0D2B-39C8FDEF6F80}"/>
              </a:ext>
            </a:extLst>
          </p:cNvPr>
          <p:cNvSpPr txBox="1"/>
          <p:nvPr/>
        </p:nvSpPr>
        <p:spPr>
          <a:xfrm>
            <a:off x="3400096" y="367863"/>
            <a:ext cx="539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/>
              <a:t>UNBALANCED DATA METRIC VISUALIZATIONS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4066580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8F66EB-9F94-F7FE-63B4-DFEF508B0063}"/>
              </a:ext>
            </a:extLst>
          </p:cNvPr>
          <p:cNvSpPr/>
          <p:nvPr/>
        </p:nvSpPr>
        <p:spPr>
          <a:xfrm>
            <a:off x="3942003" y="2378757"/>
            <a:ext cx="43500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45662F-7A7A-9B18-DEAC-93F1E612C62D}"/>
              </a:ext>
            </a:extLst>
          </p:cNvPr>
          <p:cNvSpPr/>
          <p:nvPr/>
        </p:nvSpPr>
        <p:spPr>
          <a:xfrm>
            <a:off x="3038221" y="3302087"/>
            <a:ext cx="6325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724292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F95DFA0-4236-EDF8-23B8-95DE5E273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15" y="1617543"/>
            <a:ext cx="8039764" cy="4884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574A94-1784-BB94-00E1-C33482E25001}"/>
              </a:ext>
            </a:extLst>
          </p:cNvPr>
          <p:cNvSpPr txBox="1"/>
          <p:nvPr/>
        </p:nvSpPr>
        <p:spPr>
          <a:xfrm>
            <a:off x="3163613" y="608550"/>
            <a:ext cx="5098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u="sng" dirty="0"/>
              <a:t>GANTT CHART</a:t>
            </a:r>
            <a:endParaRPr lang="en-IN" sz="5400" b="1" u="sng" dirty="0"/>
          </a:p>
        </p:txBody>
      </p:sp>
    </p:spTree>
    <p:extLst>
      <p:ext uri="{BB962C8B-B14F-4D97-AF65-F5344CB8AC3E}">
        <p14:creationId xmlns:p14="http://schemas.microsoft.com/office/powerpoint/2010/main" val="2313234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9" name="Top left">
            <a:extLst>
              <a:ext uri="{FF2B5EF4-FFF2-40B4-BE49-F238E27FC236}">
                <a16:creationId xmlns:a16="http://schemas.microsoft.com/office/drawing/2014/main" id="{F73EC8D8-C118-4A24-B3A2-F22636F20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3A839E4-FE02-4C32-B9F7-07884043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C10340A-FCF2-4B86-A53A-4AC07E6C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E85F37B-D9B1-4701-B54A-A91E836FA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27C5295-7462-4E42-B19A-682465F9F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12C31CF-3625-4E9F-99FC-C7AA5BBA8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EDCF2F-2C4B-4D4B-964F-F640BCDCE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1B0354D-2FFC-40F9-91E5-A83DDD770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F4CED2-0CA8-4824-93F0-00BE4C7D1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752308-61B7-C57E-F9A7-DFADA99B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0254" cy="5577934"/>
          </a:xfrm>
        </p:spPr>
        <p:txBody>
          <a:bodyPr>
            <a:normAutofit/>
          </a:bodyPr>
          <a:lstStyle/>
          <a:p>
            <a:r>
              <a:rPr lang="en-IN" dirty="0"/>
              <a:t>Data Overview</a:t>
            </a:r>
          </a:p>
        </p:txBody>
      </p:sp>
      <p:grpSp>
        <p:nvGrpSpPr>
          <p:cNvPr id="29" name="Bottom Right">
            <a:extLst>
              <a:ext uri="{FF2B5EF4-FFF2-40B4-BE49-F238E27FC236}">
                <a16:creationId xmlns:a16="http://schemas.microsoft.com/office/drawing/2014/main" id="{3BA0B410-FA41-4CD6-A923-146E029B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30" name="Graphic 157">
              <a:extLst>
                <a:ext uri="{FF2B5EF4-FFF2-40B4-BE49-F238E27FC236}">
                  <a16:creationId xmlns:a16="http://schemas.microsoft.com/office/drawing/2014/main" id="{2448B270-CA89-4A7C-8CFC-8237ED03A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D2ED6FF-1F6E-4BF0-BFFF-5CB8D36F1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F2CCA35-C35D-416B-A083-A167138A57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0FAEE04-D524-4356-8CFE-091D44ED1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F641E2E-FB37-449C-96DA-945907C75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83CE73A-E65A-44EA-9C23-C6F2137AF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1745A30-6979-4D1D-A629-E7C0C6A53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70C366B-087F-442D-AC20-1319F97A9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D2F7A6B-9CB6-4AC5-B906-664FC95A1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196090-EC75-15DA-B928-62185BD0F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328" y="907223"/>
            <a:ext cx="3003777" cy="22528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0AE4F3-95B4-13F8-52D0-A916794D4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913" y="907223"/>
            <a:ext cx="3003777" cy="2258471"/>
          </a:xfrm>
          <a:prstGeom prst="rect">
            <a:avLst/>
          </a:prstGeom>
        </p:spPr>
      </p:pic>
      <p:pic>
        <p:nvPicPr>
          <p:cNvPr id="6" name="Content Placeholder 44">
            <a:extLst>
              <a:ext uri="{FF2B5EF4-FFF2-40B4-BE49-F238E27FC236}">
                <a16:creationId xmlns:a16="http://schemas.microsoft.com/office/drawing/2014/main" id="{AB371F26-5944-F07C-9DE4-88EDE2FCD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13" y="4187666"/>
            <a:ext cx="3189102" cy="2330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6F46EA-0B4D-78D1-8323-36A0B694D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10" y="928219"/>
            <a:ext cx="2721227" cy="2237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A6080-A747-9252-A09F-6246175884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947" y="3278144"/>
            <a:ext cx="2839957" cy="2252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1E2806-B983-4B66-4302-D72C3FC22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007" y="3276968"/>
            <a:ext cx="2148654" cy="2252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22CCFA-B867-6A1E-CB69-BA27BB6C3A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10" y="3277414"/>
            <a:ext cx="2683389" cy="225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7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1" name="Top left">
            <a:extLst>
              <a:ext uri="{FF2B5EF4-FFF2-40B4-BE49-F238E27FC236}">
                <a16:creationId xmlns:a16="http://schemas.microsoft.com/office/drawing/2014/main" id="{76C57F27-5AD9-48AC-8DF4-740C7FFA8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8B8F795-A3F3-4167-92AE-99E87718C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B80631A-159B-4376-BAE0-B0A79759B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C0E3EC-FD85-44A0-A7EC-B45422105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AA6CA5-1890-4BCA-BB3E-35570EB3E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F29A863-C1B4-4FA5-BE70-56C5D32C3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E37E4F1-D06F-4EA7-BAF7-28F90A86E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B02F5DA-9B92-477E-AD0E-0FFFA288C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6710BBF-A9B3-4872-95A0-D62281467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3D9031-FA0E-954F-B3E5-1D7E8A81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570602"/>
            <a:ext cx="5996619" cy="22260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Box Plots For Outliers </a:t>
            </a:r>
          </a:p>
        </p:txBody>
      </p:sp>
      <p:grpSp>
        <p:nvGrpSpPr>
          <p:cNvPr id="51" name="Cross">
            <a:extLst>
              <a:ext uri="{FF2B5EF4-FFF2-40B4-BE49-F238E27FC236}">
                <a16:creationId xmlns:a16="http://schemas.microsoft.com/office/drawing/2014/main" id="{8470ADF7-086F-4892-83D9-4F8B12F3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AB0C2AC-04D6-48CC-843B-3C8A97D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FAA374E-111C-41A1-8959-A1CE13803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FF43518-0FD5-18BE-83E5-DC3554ECF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" y="3203501"/>
            <a:ext cx="3792072" cy="284405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5DD225-57B0-A5EB-DBEF-988623614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495" y="3203501"/>
            <a:ext cx="3792072" cy="2844053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5577BE3-CE9C-4E33-7CC8-8226BEE29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247" y="3203501"/>
            <a:ext cx="3792072" cy="2844053"/>
          </a:xfrm>
          <a:prstGeom prst="rect">
            <a:avLst/>
          </a:prstGeom>
        </p:spPr>
      </p:pic>
      <p:grpSp>
        <p:nvGrpSpPr>
          <p:cNvPr id="55" name="Bottom Right">
            <a:extLst>
              <a:ext uri="{FF2B5EF4-FFF2-40B4-BE49-F238E27FC236}">
                <a16:creationId xmlns:a16="http://schemas.microsoft.com/office/drawing/2014/main" id="{D9A7A519-71A4-4A41-A58F-BAF342204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56" name="Graphic 157">
              <a:extLst>
                <a:ext uri="{FF2B5EF4-FFF2-40B4-BE49-F238E27FC236}">
                  <a16:creationId xmlns:a16="http://schemas.microsoft.com/office/drawing/2014/main" id="{204C6FE8-57D6-4A3D-B230-D39F9454B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1EDCFD9-3062-4150-A0BC-5606373259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69BE7B5-C4A9-4EB7-917F-834BDC6142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B1A948F-B003-48BE-B4FA-75BC14DF4D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3599387-57C9-4F88-BA79-8BEE708323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BBF697E-5DB8-4B76-B95B-7DAC565A4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8EB1E606-D23B-4E7E-A570-B91E919262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DD23807-F77C-481C-B88F-CC7E6AF00C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A1D2D4-2A96-476A-A0DE-5A6BAEC0D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994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9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C6DFB3-EDC8-8195-B537-85FAA0D8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744909"/>
            <a:ext cx="377641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Imbalance of Target Variable</a:t>
            </a:r>
          </a:p>
        </p:txBody>
      </p:sp>
      <p:grpSp>
        <p:nvGrpSpPr>
          <p:cNvPr id="49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141056-65E2-A765-9215-530C0AF44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57" y="1025543"/>
            <a:ext cx="6402214" cy="4801660"/>
          </a:xfrm>
          <a:prstGeom prst="rect">
            <a:avLst/>
          </a:prstGeom>
        </p:spPr>
      </p:pic>
      <p:grpSp>
        <p:nvGrpSpPr>
          <p:cNvPr id="53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68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20A76F-2512-43C3-AAFC-314BA9D3C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r="-1" b="13122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D85B7-D5BB-DABA-1C37-6D2A43B15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56477"/>
            <a:ext cx="10190071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Correlation Plot</a:t>
            </a:r>
          </a:p>
        </p:txBody>
      </p:sp>
      <p:grpSp>
        <p:nvGrpSpPr>
          <p:cNvPr id="4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33186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4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9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AD1AD9-97CE-10BD-E626-232624D60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744909"/>
            <a:ext cx="377641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Correlation plot (Heatmap)</a:t>
            </a:r>
          </a:p>
        </p:txBody>
      </p:sp>
      <p:grpSp>
        <p:nvGrpSpPr>
          <p:cNvPr id="49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967794E-4FC7-00E4-7B18-131B00B11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57" y="633407"/>
            <a:ext cx="6402214" cy="5585931"/>
          </a:xfrm>
          <a:prstGeom prst="rect">
            <a:avLst/>
          </a:prstGeom>
        </p:spPr>
      </p:pic>
      <p:grpSp>
        <p:nvGrpSpPr>
          <p:cNvPr id="53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6593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Video 4" descr="3D Graphs">
            <a:extLst>
              <a:ext uri="{FF2B5EF4-FFF2-40B4-BE49-F238E27FC236}">
                <a16:creationId xmlns:a16="http://schemas.microsoft.com/office/drawing/2014/main" id="{33A65E18-C5F0-187C-61D3-E9BD6504EE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79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8F804F-680D-18FB-2FC9-6D8E5A77C6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565846"/>
            <a:ext cx="4958128" cy="3755144"/>
          </a:xfrm>
        </p:spPr>
        <p:txBody>
          <a:bodyPr anchor="b">
            <a:normAutofit/>
          </a:bodyPr>
          <a:lstStyle/>
          <a:p>
            <a:pPr algn="l"/>
            <a:r>
              <a:rPr lang="en-IN" sz="5400" dirty="0">
                <a:solidFill>
                  <a:srgbClr val="FFFFFF"/>
                </a:solidFill>
              </a:rPr>
              <a:t>Model Building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DD434-28F5-3357-0DF4-C4E15AFE2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654" y="4456143"/>
            <a:ext cx="4958128" cy="1765055"/>
          </a:xfrm>
        </p:spPr>
        <p:txBody>
          <a:bodyPr anchor="t">
            <a:normAutofit/>
          </a:bodyPr>
          <a:lstStyle/>
          <a:p>
            <a:pPr algn="l"/>
            <a:endParaRPr lang="en-IN" sz="2200">
              <a:solidFill>
                <a:srgbClr val="FFFFFF"/>
              </a:solidFill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796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1595FAFF62F84D8B2CDFB2EDE20AF6" ma:contentTypeVersion="8" ma:contentTypeDescription="Create a new document." ma:contentTypeScope="" ma:versionID="cfda67d299e5fcd69849d4393d804b36">
  <xsd:schema xmlns:xsd="http://www.w3.org/2001/XMLSchema" xmlns:xs="http://www.w3.org/2001/XMLSchema" xmlns:p="http://schemas.microsoft.com/office/2006/metadata/properties" xmlns:ns3="3e07f05e-2f93-421e-9121-47ad2283a778" targetNamespace="http://schemas.microsoft.com/office/2006/metadata/properties" ma:root="true" ma:fieldsID="8ae808cad5681622333716eef2a38103" ns3:_="">
    <xsd:import namespace="3e07f05e-2f93-421e-9121-47ad2283a77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07f05e-2f93-421e-9121-47ad2283a7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57B1AAF-045A-4BAE-B27C-A0C1B8CFDB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FA4C15-9D19-4312-A0AA-01E7CDAE0B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07f05e-2f93-421e-9121-47ad2283a7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15D0657-65D4-4A16-86AE-264A13582197}">
  <ds:schemaRefs>
    <ds:schemaRef ds:uri="3e07f05e-2f93-421e-9121-47ad2283a778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790</Words>
  <Application>Microsoft Office PowerPoint</Application>
  <PresentationFormat>Widescreen</PresentationFormat>
  <Paragraphs>261</Paragraphs>
  <Slides>27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Aptos</vt:lpstr>
      <vt:lpstr>Arial</vt:lpstr>
      <vt:lpstr>Avenir Next LT Pro</vt:lpstr>
      <vt:lpstr>AvenirNext LT Pro Medium</vt:lpstr>
      <vt:lpstr>Posterama</vt:lpstr>
      <vt:lpstr>Segoe UI Semilight</vt:lpstr>
      <vt:lpstr>Wingdings</vt:lpstr>
      <vt:lpstr>ExploreVTI</vt:lpstr>
      <vt:lpstr>Telecom Churn Prediction</vt:lpstr>
      <vt:lpstr>Recap</vt:lpstr>
      <vt:lpstr>PowerPoint Presentation</vt:lpstr>
      <vt:lpstr>Data Overview</vt:lpstr>
      <vt:lpstr>Box Plots For Outliers </vt:lpstr>
      <vt:lpstr>Data Imbalance of Target Variable</vt:lpstr>
      <vt:lpstr>Correlation Plot</vt:lpstr>
      <vt:lpstr>Correlation plot (Heatmap)</vt:lpstr>
      <vt:lpstr>Model Building</vt:lpstr>
      <vt:lpstr>Model Used </vt:lpstr>
      <vt:lpstr>Model Performance</vt:lpstr>
      <vt:lpstr>What is Sensitivity and Specificity?</vt:lpstr>
      <vt:lpstr>Model Performance</vt:lpstr>
      <vt:lpstr>Model Performance</vt:lpstr>
      <vt:lpstr>Model Performance</vt:lpstr>
      <vt:lpstr>Progress</vt:lpstr>
      <vt:lpstr>Data Balancing</vt:lpstr>
      <vt:lpstr>Testing Models On Balanced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Telecom Churn Prediction</dc:title>
  <dc:creator>Vandit Kalathiya</dc:creator>
  <cp:lastModifiedBy>gaurav singh</cp:lastModifiedBy>
  <cp:revision>5</cp:revision>
  <dcterms:created xsi:type="dcterms:W3CDTF">2024-03-20T22:59:51Z</dcterms:created>
  <dcterms:modified xsi:type="dcterms:W3CDTF">2024-03-23T02:51:22Z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0x010100501595FAFF62F84D8B2CDFB2EDE20AF6</vt:lpwstr>
  </property>
</Properties>
</file>